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Default Extension="mp4" ContentType="video/unknown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5" r:id="rId2"/>
  </p:sldMasterIdLst>
  <p:notesMasterIdLst>
    <p:notesMasterId r:id="rId17"/>
  </p:notesMasterIdLst>
  <p:sldIdLst>
    <p:sldId id="290" r:id="rId3"/>
    <p:sldId id="288" r:id="rId4"/>
    <p:sldId id="296" r:id="rId5"/>
    <p:sldId id="289" r:id="rId6"/>
    <p:sldId id="297" r:id="rId7"/>
    <p:sldId id="285" r:id="rId8"/>
    <p:sldId id="291" r:id="rId9"/>
    <p:sldId id="259" r:id="rId10"/>
    <p:sldId id="283" r:id="rId11"/>
    <p:sldId id="275" r:id="rId12"/>
    <p:sldId id="286" r:id="rId13"/>
    <p:sldId id="298" r:id="rId14"/>
    <p:sldId id="287" r:id="rId15"/>
    <p:sldId id="302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BC377"/>
    <a:srgbClr val="00DE64"/>
    <a:srgbClr val="FF6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702" autoAdjust="0"/>
    <p:restoredTop sz="80721" autoAdjust="0"/>
  </p:normalViewPr>
  <p:slideViewPr>
    <p:cSldViewPr snapToGrid="0">
      <p:cViewPr>
        <p:scale>
          <a:sx n="100" d="100"/>
          <a:sy n="100" d="100"/>
        </p:scale>
        <p:origin x="-1182" y="1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BCB81-E24C-4DE1-8367-B969D0E1F9C8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CBE115-C05E-4197-A890-E1C0F1CD59E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1988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30211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56852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08257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zh-CN" dirty="0" smtClean="0"/>
              <a:t>считыватель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95175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3D4B71-841E-468F-ADCD-74B87413E573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627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353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58318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2760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F667A5-BBA1-4DD6-96CA-F2325F29FCD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12608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4681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86097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93879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1、体温实时检测，屏幕显示</a:t>
            </a:r>
            <a:endParaRPr lang="en-US" altLang="zh-CN" sz="12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cs typeface="+mn-ea"/>
                <a:sym typeface="+mn-lt"/>
              </a:rPr>
              <a:t>2</a:t>
            </a:r>
            <a:r>
              <a:rPr lang="zh-CN" altLang="en-US" sz="1200" dirty="0" smtClean="0">
                <a:cs typeface="+mn-ea"/>
                <a:sym typeface="+mn-lt"/>
              </a:rPr>
              <a:t>、高温告警，语音提醒</a:t>
            </a:r>
            <a:endParaRPr lang="en-US" altLang="zh-CN" sz="12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en-US" altLang="zh-CN" sz="1200" dirty="0" smtClean="0">
                <a:cs typeface="+mn-ea"/>
                <a:sym typeface="+mn-lt"/>
              </a:rPr>
              <a:t>3</a:t>
            </a:r>
            <a:r>
              <a:rPr lang="zh-CN" altLang="en-US" sz="1200" dirty="0" smtClean="0">
                <a:cs typeface="+mn-ea"/>
                <a:sym typeface="+mn-lt"/>
              </a:rPr>
              <a:t>、抓拍照片叠加温度</a:t>
            </a:r>
            <a:r>
              <a:rPr lang="en-US" altLang="zh-CN" sz="1200" dirty="0" smtClean="0">
                <a:cs typeface="+mn-ea"/>
                <a:sym typeface="+mn-lt"/>
              </a:rPr>
              <a:t>OSD</a:t>
            </a:r>
            <a:r>
              <a:rPr lang="zh-CN" altLang="en-US" sz="1200" dirty="0" smtClean="0">
                <a:cs typeface="+mn-ea"/>
                <a:sym typeface="+mn-lt"/>
              </a:rPr>
              <a:t>信息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6984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1、可以实现戴口罩的人脸识别；</a:t>
            </a:r>
            <a:endParaRPr lang="en-US" altLang="zh-CN" sz="12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2、人机界面有是否戴口罩结果提示；</a:t>
            </a:r>
            <a:endParaRPr lang="en-US" altLang="zh-CN" sz="1200" dirty="0" smtClean="0"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r>
              <a:rPr lang="zh-CN" altLang="en-US" sz="1200" dirty="0" smtClean="0">
                <a:cs typeface="+mn-ea"/>
                <a:sym typeface="+mn-lt"/>
              </a:rPr>
              <a:t>3、对于未戴口罩人员可以控制不开门（匹配当前部分小区的需求）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CBE115-C05E-4197-A890-E1C0F1CD59E8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0137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4084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CEA81-5048-49AE-AC7A-D225C1A5B3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BD89D-C9D2-4EDB-921D-131B323478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780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页">
    <p:bg>
      <p:bgPr>
        <a:blipFill dpi="0" rotWithShape="1">
          <a:blip r:embed="rId2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6497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页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3444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72974-8D24-42DF-B30F-EB43E61EAD10}" type="datetimeFigureOut">
              <a:rPr lang="zh-CN" altLang="en-US" smtClean="0"/>
              <a:t>2020/3/16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7426FE-2A85-4F64-8648-777423A28AE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637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CEA81-5048-49AE-AC7A-D225C1A5B3B4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2020/3/16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BD89D-C9D2-4EDB-921D-131B323478E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970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8" r:id="rId2"/>
    <p:sldLayoutId id="214748368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openxmlformats.org/officeDocument/2006/relationships/image" Target="../media/image26.png"/><Relationship Id="rId7" Type="http://schemas.openxmlformats.org/officeDocument/2006/relationships/image" Target="../media/image28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microsoft.com/office/2007/relationships/hdphoto" Target="../media/hdphoto3.wdp"/><Relationship Id="rId11" Type="http://schemas.openxmlformats.org/officeDocument/2006/relationships/image" Target="../media/image30.jpeg"/><Relationship Id="rId5" Type="http://schemas.openxmlformats.org/officeDocument/2006/relationships/image" Target="../media/image27.png"/><Relationship Id="rId10" Type="http://schemas.microsoft.com/office/2007/relationships/hdphoto" Target="../media/hdphoto5.wdp"/><Relationship Id="rId4" Type="http://schemas.microsoft.com/office/2007/relationships/hdphoto" Target="../media/hdphoto2.wdp"/><Relationship Id="rId9" Type="http://schemas.openxmlformats.org/officeDocument/2006/relationships/image" Target="../media/image29.png"/><Relationship Id="rId1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30.jpe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microsoft.com/office/2007/relationships/hdphoto" Target="../media/hdphoto7.wdp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16.jpeg"/><Relationship Id="rId4" Type="http://schemas.openxmlformats.org/officeDocument/2006/relationships/image" Target="../media/image12.jpe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microsoft.com/office/2007/relationships/media" Target="../media/media2.mp4"/><Relationship Id="rId7" Type="http://schemas.openxmlformats.org/officeDocument/2006/relationships/image" Target="../media/image17.png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3.xml"/><Relationship Id="rId4" Type="http://schemas.openxmlformats.org/officeDocument/2006/relationships/video" Target="../media/media2.mp4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-133869" y="2828836"/>
            <a:ext cx="1245973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Серия UNV </a:t>
            </a:r>
            <a:r>
              <a:rPr lang="ru-RU" altLang="zh-CN" sz="36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Heat-Tracker</a:t>
            </a:r>
            <a:endParaRPr lang="ru-RU" altLang="zh-CN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ru-RU" altLang="zh-CN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  Терминал распознавания лиц для измерения температуры</a:t>
            </a:r>
            <a:endParaRPr lang="zh-CN" altLang="en-US" sz="36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7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446886" y="1492975"/>
            <a:ext cx="2994269" cy="215679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57" b="98118" l="9981" r="89922">
                        <a14:foregroundMark x1="44477" y1="36491" x2="46609" y2="42927"/>
                        <a14:foregroundMark x1="44477" y1="35398" x2="46609" y2="37523"/>
                        <a14:foregroundMark x1="64632" y1="86885" x2="64632" y2="868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113" y="2355055"/>
            <a:ext cx="884583" cy="141236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57" b="100000" l="9981" r="89922">
                        <a14:foregroundMark x1="44961" y1="38130" x2="52326" y2="38130"/>
                        <a14:foregroundMark x1="64147" y1="86217" x2="64147" y2="88525"/>
                        <a14:foregroundMark x1="39632" y1="86764" x2="40891" y2="880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018" y="2405108"/>
            <a:ext cx="832813" cy="1329707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49" b="96364" l="11905" r="91667">
                        <a14:foregroundMark x1="30159" y1="19504" x2="26984" y2="22314"/>
                        <a14:foregroundMark x1="54365" y1="18347" x2="61905" y2="23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601" y="1533948"/>
            <a:ext cx="393739" cy="946181"/>
          </a:xfrm>
          <a:prstGeom prst="rect">
            <a:avLst/>
          </a:prstGeom>
        </p:spPr>
      </p:pic>
      <p:pic>
        <p:nvPicPr>
          <p:cNvPr id="25" name="图片 24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75" y="1519434"/>
            <a:ext cx="554709" cy="885674"/>
          </a:xfrm>
          <a:prstGeom prst="rect">
            <a:avLst/>
          </a:prstGeom>
        </p:spPr>
      </p:pic>
      <p:sp>
        <p:nvSpPr>
          <p:cNvPr id="26" name="矩形 25"/>
          <p:cNvSpPr/>
          <p:nvPr/>
        </p:nvSpPr>
        <p:spPr>
          <a:xfrm>
            <a:off x="4451536" y="2989970"/>
            <a:ext cx="434735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kern="1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ПК 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27" name="Picture 2" descr="https://ss1.bdstatic.com/70cFuXSh_Q1YnxGkpoWK1HF6hhy/it/u=2091562187,364484838&amp;fm=26&amp;gp=0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654" y="2069094"/>
            <a:ext cx="984491" cy="854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直接连接符 14"/>
          <p:cNvCxnSpPr/>
          <p:nvPr/>
        </p:nvCxnSpPr>
        <p:spPr>
          <a:xfrm flipV="1">
            <a:off x="3403373" y="2569336"/>
            <a:ext cx="773281" cy="994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8440" b="94414" l="9981" r="89826">
                        <a14:foregroundMark x1="31202" y1="26290" x2="35562" y2="26290"/>
                        <a14:foregroundMark x1="68023" y1="26655" x2="72674" y2="24712"/>
                        <a14:foregroundMark x1="36337" y1="12629" x2="65698" y2="16940"/>
                        <a14:foregroundMark x1="42151" y1="11354" x2="63760" y2="11900"/>
                        <a14:foregroundMark x1="26066" y1="20886" x2="26066" y2="70613"/>
                        <a14:foregroundMark x1="26066" y1="72253" x2="73450" y2="90103"/>
                        <a14:foregroundMark x1="27713" y1="19976" x2="34399" y2="19976"/>
                        <a14:foregroundMark x1="64535" y1="20340" x2="72384" y2="1997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523" y="1590961"/>
            <a:ext cx="499739" cy="797906"/>
          </a:xfrm>
          <a:prstGeom prst="rect">
            <a:avLst/>
          </a:prstGeom>
        </p:spPr>
      </p:pic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Решение 1 - автономное решение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3225" y="1092972"/>
            <a:ext cx="4343052" cy="560344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446886" y="4444568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Пакетный импорт информации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Д</a:t>
            </a:r>
            <a:r>
              <a:rPr lang="ru-RU" altLang="zh-CN" sz="1600" dirty="0" smtClean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обавить </a:t>
            </a: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информацию для персонала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Запись запроса, экспорт записей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Записи людей и просмотр информации о терминале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altLang="zh-CN" sz="16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Изменить конфигурацию проверки терминала</a:t>
            </a:r>
            <a:endParaRPr lang="en-US" altLang="zh-CN" sz="1600" b="0" i="0" dirty="0">
              <a:solidFill>
                <a:srgbClr val="333333"/>
              </a:solidFill>
              <a:effectLst/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443021" y="1092972"/>
            <a:ext cx="934744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Термина</a:t>
            </a: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л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446886" y="4065862"/>
            <a:ext cx="25753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Программные функции</a:t>
            </a:r>
            <a:endParaRPr lang="zh-CN" altLang="en-US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6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0" y="6517266"/>
            <a:ext cx="8375818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For more information, please refer to </a:t>
            </a:r>
            <a:r>
              <a:rPr lang="en-US" altLang="zh-CN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Face Recognition Terminal Functions of VMS</a:t>
            </a:r>
            <a:r>
              <a:rPr lang="en-US" altLang="zh-CN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.</a:t>
            </a:r>
            <a:endParaRPr lang="zh-CN" altLang="zh-CN" sz="12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433131" y="1692506"/>
            <a:ext cx="4014778" cy="4180734"/>
            <a:chOff x="10074" y="1743"/>
            <a:chExt cx="5301" cy="6359"/>
          </a:xfrm>
        </p:grpSpPr>
        <p:cxnSp>
          <p:nvCxnSpPr>
            <p:cNvPr id="8" name="直接连接符 7"/>
            <p:cNvCxnSpPr/>
            <p:nvPr/>
          </p:nvCxnSpPr>
          <p:spPr>
            <a:xfrm>
              <a:off x="10974" y="3983"/>
              <a:ext cx="3198" cy="24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接连接符 8"/>
            <p:cNvCxnSpPr/>
            <p:nvPr/>
          </p:nvCxnSpPr>
          <p:spPr>
            <a:xfrm>
              <a:off x="12525" y="3983"/>
              <a:ext cx="0" cy="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直接连接符 9"/>
            <p:cNvCxnSpPr/>
            <p:nvPr/>
          </p:nvCxnSpPr>
          <p:spPr>
            <a:xfrm>
              <a:off x="10985" y="3983"/>
              <a:ext cx="10" cy="11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4152" y="4032"/>
              <a:ext cx="0" cy="108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7" name="Picture 2" descr="https://ss1.bdstatic.com/70cFuXSh_Q1YnxGkpoWK1HF6hhy/it/u=2091562187,364484838&amp;fm=26&amp;gp=0.jpg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75" y="5051"/>
              <a:ext cx="1552" cy="15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9" name="直接连接符 18"/>
            <p:cNvCxnSpPr/>
            <p:nvPr/>
          </p:nvCxnSpPr>
          <p:spPr>
            <a:xfrm>
              <a:off x="12198" y="2955"/>
              <a:ext cx="0" cy="107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圆角矩形 19"/>
            <p:cNvSpPr/>
            <p:nvPr/>
          </p:nvSpPr>
          <p:spPr>
            <a:xfrm>
              <a:off x="10074" y="1743"/>
              <a:ext cx="5301" cy="6359"/>
            </a:xfrm>
            <a:prstGeom prst="roundRect">
              <a:avLst/>
            </a:prstGeom>
            <a:noFill/>
            <a:ln w="28575"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5" name="云形 14"/>
            <p:cNvSpPr/>
            <p:nvPr/>
          </p:nvSpPr>
          <p:spPr>
            <a:xfrm>
              <a:off x="11536" y="3544"/>
              <a:ext cx="2088" cy="1080"/>
            </a:xfrm>
            <a:prstGeom prst="cloud">
              <a:avLst/>
            </a:prstGeom>
            <a:solidFill>
              <a:srgbClr val="4A629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1801" y="3759"/>
              <a:ext cx="1205" cy="582"/>
            </a:xfrm>
            <a:prstGeom prst="rect">
              <a:avLst/>
            </a:prstGeom>
            <a:solidFill>
              <a:srgbClr val="4A629B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dirty="0" smtClean="0">
                  <a:solidFill>
                    <a:schemeClr val="bg1"/>
                  </a:solidFill>
                  <a:latin typeface="Calibri" panose="020F0502020204030204" pitchFamily="34" charset="0"/>
                  <a:cs typeface="+mn-ea"/>
                  <a:sym typeface="Calibri" panose="020F0502020204030204" pitchFamily="34" charset="0"/>
                </a:rPr>
                <a:t>LAN</a:t>
              </a:r>
              <a:endParaRPr lang="zh-CN" altLang="en-US" dirty="0">
                <a:solidFill>
                  <a:schemeClr val="bg1"/>
                </a:solidFill>
                <a:latin typeface="Calibri" panose="020F0502020204030204" pitchFamily="34" charset="0"/>
                <a:cs typeface="+mn-ea"/>
                <a:sym typeface="Calibri" panose="020F0502020204030204" pitchFamily="34" charset="0"/>
              </a:endParaRPr>
            </a:p>
          </p:txBody>
        </p:sp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8" y="1783"/>
              <a:ext cx="2889" cy="1928"/>
            </a:xfrm>
            <a:prstGeom prst="rect">
              <a:avLst/>
            </a:prstGeom>
          </p:spPr>
        </p:pic>
      </p:grpSp>
      <p:pic>
        <p:nvPicPr>
          <p:cNvPr id="22" name="图片 2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49" b="96364" l="11905" r="91667">
                        <a14:foregroundMark x1="30159" y1="19504" x2="26984" y2="22314"/>
                        <a14:foregroundMark x1="54365" y1="18347" x2="61905" y2="2347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6708" y="3795688"/>
            <a:ext cx="460821" cy="110738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46" y="3772947"/>
            <a:ext cx="788018" cy="1258185"/>
          </a:xfrm>
          <a:prstGeom prst="rect">
            <a:avLst/>
          </a:prstGeom>
        </p:spPr>
      </p:pic>
      <p:sp>
        <p:nvSpPr>
          <p:cNvPr id="24" name="文本框 23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Решение 2 - решение </a:t>
            </a:r>
            <a:r>
              <a:rPr lang="en-US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VMS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687102" y="1687246"/>
            <a:ext cx="522899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VMS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13085" y="4875765"/>
            <a:ext cx="934743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Терминал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1822054" y="4875765"/>
            <a:ext cx="934744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altLang="zh-CN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Терминал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42494" y="4875765"/>
            <a:ext cx="693523" cy="3820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EZVMS</a:t>
            </a:r>
            <a:endParaRPr lang="zh-CN" altLang="en-US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727" y="1286575"/>
            <a:ext cx="6792273" cy="4972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460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0"/>
          <p:cNvSpPr txBox="1">
            <a:spLocks/>
          </p:cNvSpPr>
          <p:nvPr/>
        </p:nvSpPr>
        <p:spPr>
          <a:xfrm>
            <a:off x="396708" y="986925"/>
            <a:ext cx="11003603" cy="7004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ru-RU" altLang="zh-CN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Прежде всего, карточное решение в настоящее время не имеет ничего общего с VMS и измерением температуры. Решение для карт подходит только для автономного применения без измерения температуры</a:t>
            </a:r>
            <a:r>
              <a:rPr lang="en-US" altLang="zh-CN" sz="16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</a:t>
            </a:r>
            <a:endParaRPr lang="en-US" altLang="zh-CN" sz="1600" b="1" dirty="0">
              <a:solidFill>
                <a:srgbClr val="C00000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8" name="图片 7" descr="imgapp-1"/>
          <p:cNvPicPr/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776" y="1528448"/>
            <a:ext cx="1754505" cy="281749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直接连接符 10"/>
          <p:cNvCxnSpPr/>
          <p:nvPr/>
        </p:nvCxnSpPr>
        <p:spPr>
          <a:xfrm flipH="1">
            <a:off x="8443979" y="2715243"/>
            <a:ext cx="224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 descr="imgapp"/>
          <p:cNvPicPr/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7192" y="1650685"/>
            <a:ext cx="1595120" cy="2573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59289" y="2518440"/>
            <a:ext cx="597486" cy="437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20"/>
          <p:cNvSpPr txBox="1">
            <a:spLocks/>
          </p:cNvSpPr>
          <p:nvPr/>
        </p:nvSpPr>
        <p:spPr>
          <a:xfrm>
            <a:off x="396708" y="4291295"/>
            <a:ext cx="11003603" cy="73866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1200"/>
              </a:spcBef>
            </a:pP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OET-213H-BTM32 имеет встроенный </a:t>
            </a:r>
            <a:r>
              <a:rPr lang="ru-RU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кардридер</a:t>
            </a: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, для других моделей требуется внешний 3-х </a:t>
            </a:r>
            <a:r>
              <a:rPr lang="ru-RU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кардридер</a:t>
            </a: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и соединение </a:t>
            </a:r>
            <a:r>
              <a:rPr lang="ru-RU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Wiegand</a:t>
            </a: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 П</a:t>
            </a: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оддерживается только</a:t>
            </a: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 Карта </a:t>
            </a:r>
            <a:r>
              <a:rPr lang="ru-RU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Mifare</a:t>
            </a:r>
            <a:r>
              <a:rPr lang="ru-RU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</a:t>
            </a:r>
            <a:endParaRPr lang="en-US" altLang="zh-CN" sz="1600" dirty="0">
              <a:solidFill>
                <a:schemeClr val="tx1"/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63116" y="3854373"/>
            <a:ext cx="122982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OET-213H-BTM32</a:t>
            </a:r>
            <a:endParaRPr lang="zh-CN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465700" y="4029685"/>
            <a:ext cx="3381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OET-223L-BTM32/OET-515H-BTM32/OET-523L-BTM32</a:t>
            </a:r>
            <a:endParaRPr lang="zh-CN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498743" y="2275666"/>
            <a:ext cx="59984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1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Замок 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8843098" y="2754805"/>
            <a:ext cx="157607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Считыватель  </a:t>
            </a:r>
            <a:r>
              <a:rPr lang="en-US" altLang="zh-CN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Wiegand</a:t>
            </a:r>
            <a:r>
              <a:rPr lang="en-US" altLang="zh-CN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21" name="直接连接符 20"/>
          <p:cNvCxnSpPr/>
          <p:nvPr/>
        </p:nvCxnSpPr>
        <p:spPr>
          <a:xfrm flipH="1">
            <a:off x="8455456" y="2243176"/>
            <a:ext cx="901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图片 18" descr="AL-2801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8665" y="1582280"/>
            <a:ext cx="1930327" cy="902738"/>
          </a:xfrm>
          <a:prstGeom prst="rect">
            <a:avLst/>
          </a:prstGeom>
        </p:spPr>
      </p:pic>
      <p:cxnSp>
        <p:nvCxnSpPr>
          <p:cNvPr id="24" name="直接连接符 23"/>
          <p:cNvCxnSpPr/>
          <p:nvPr/>
        </p:nvCxnSpPr>
        <p:spPr>
          <a:xfrm flipH="1">
            <a:off x="8443979" y="3525676"/>
            <a:ext cx="22479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" descr="https://timgsa.baidu.com/timg?image&amp;quality=80&amp;size=b9999_10000&amp;sec=1562252870555&amp;di=64ea7549799a315a33ac426bd545a5bd&amp;imgtype=0&amp;src=http%3A%2F%2Fimg1.windmsn.com%2Fb%2F2%2F264%2F26470%2F26470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66146" y="3200213"/>
            <a:ext cx="783772" cy="6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矩形 26"/>
          <p:cNvSpPr/>
          <p:nvPr/>
        </p:nvSpPr>
        <p:spPr>
          <a:xfrm>
            <a:off x="8564832" y="3561236"/>
            <a:ext cx="199445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Кнопка аварийного открытия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4175193" y="2676993"/>
            <a:ext cx="110479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Lock (3rd party)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29" name="直接连接符 28"/>
          <p:cNvCxnSpPr/>
          <p:nvPr/>
        </p:nvCxnSpPr>
        <p:spPr>
          <a:xfrm flipH="1">
            <a:off x="2663238" y="2565756"/>
            <a:ext cx="901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图片 29" descr="AL-2801.jpg"/>
          <p:cNvPicPr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06447" y="1904860"/>
            <a:ext cx="1930327" cy="902738"/>
          </a:xfrm>
          <a:prstGeom prst="rect">
            <a:avLst/>
          </a:prstGeom>
        </p:spPr>
      </p:pic>
      <p:cxnSp>
        <p:nvCxnSpPr>
          <p:cNvPr id="31" name="直接连接符 30"/>
          <p:cNvCxnSpPr/>
          <p:nvPr/>
        </p:nvCxnSpPr>
        <p:spPr>
          <a:xfrm flipH="1">
            <a:off x="2651761" y="3264066"/>
            <a:ext cx="163231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2597628" y="3256318"/>
            <a:ext cx="136349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Button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33" name="Picture 2" descr="https://timgsa.baidu.com/timg?image&amp;quality=80&amp;size=b9999_10000&amp;sec=1562252870555&amp;di=64ea7549799a315a33ac426bd545a5bd&amp;imgtype=0&amp;src=http%3A%2F%2Fimg1.windmsn.com%2Fb%2F2%2F264%2F26470%2F2647051.jpg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99092" y="2938603"/>
            <a:ext cx="783772" cy="671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文本框 33"/>
          <p:cNvSpPr txBox="1"/>
          <p:nvPr/>
        </p:nvSpPr>
        <p:spPr>
          <a:xfrm>
            <a:off x="2195615" y="2196542"/>
            <a:ext cx="136349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Lock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3852752" y="3678286"/>
            <a:ext cx="149752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Exit Button (3rd </a:t>
            </a:r>
            <a:r>
              <a:rPr lang="en-US" altLang="zh-CN" sz="1100" b="1" dirty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party)</a:t>
            </a:r>
            <a:endParaRPr lang="zh-CN" altLang="en-US" sz="1100" b="1" dirty="0"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pic>
        <p:nvPicPr>
          <p:cNvPr id="37" name="图片 36" descr="移动电脑-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259841" y="2472741"/>
            <a:ext cx="727472" cy="727472"/>
          </a:xfrm>
          <a:prstGeom prst="rect">
            <a:avLst/>
          </a:prstGeom>
        </p:spPr>
      </p:pic>
      <p:pic>
        <p:nvPicPr>
          <p:cNvPr id="38" name="图片 37" descr="移动电脑-灰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36334" y="2472741"/>
            <a:ext cx="727472" cy="727472"/>
          </a:xfrm>
          <a:prstGeom prst="rect">
            <a:avLst/>
          </a:prstGeom>
        </p:spPr>
      </p:pic>
      <p:cxnSp>
        <p:nvCxnSpPr>
          <p:cNvPr id="39" name="直接连接符 38"/>
          <p:cNvCxnSpPr/>
          <p:nvPr/>
        </p:nvCxnSpPr>
        <p:spPr>
          <a:xfrm flipH="1">
            <a:off x="1100717" y="2823508"/>
            <a:ext cx="901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 flipH="1">
            <a:off x="6836257" y="2823508"/>
            <a:ext cx="90186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矩形 40"/>
          <p:cNvSpPr/>
          <p:nvPr/>
        </p:nvSpPr>
        <p:spPr>
          <a:xfrm>
            <a:off x="678446" y="3263614"/>
            <a:ext cx="335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PC</a:t>
            </a:r>
            <a:endParaRPr lang="zh-CN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6465700" y="3263614"/>
            <a:ext cx="33534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1100" b="1" dirty="0" smtClean="0"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PC</a:t>
            </a:r>
            <a:endParaRPr lang="zh-CN" altLang="en-US" sz="11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915360" y="2828232"/>
            <a:ext cx="136349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LAN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4" name="文本框 43"/>
          <p:cNvSpPr txBox="1"/>
          <p:nvPr/>
        </p:nvSpPr>
        <p:spPr>
          <a:xfrm>
            <a:off x="6671369" y="2828232"/>
            <a:ext cx="1363496" cy="3407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LAN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uFillTx/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46" name="Title 20"/>
          <p:cNvSpPr txBox="1">
            <a:spLocks/>
          </p:cNvSpPr>
          <p:nvPr/>
        </p:nvSpPr>
        <p:spPr>
          <a:xfrm>
            <a:off x="396708" y="5164615"/>
            <a:ext cx="11442867" cy="147732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900" kern="1200">
                <a:solidFill>
                  <a:schemeClr val="accent6"/>
                </a:solidFill>
                <a:latin typeface="Source Sans Pro ExtraLight"/>
                <a:ea typeface="+mj-ea"/>
                <a:cs typeface="Source Sans Pro ExtraLight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Шаг 1: Проведите по карте и получите номер карты с помощью ПК.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Шаг 2: Привязка номера карты с изображением лица.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ru-RU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Шаг 3: Вы можете установить три метода проверки. Во-первых, лицо находится в белом списке, а температура ниже порога. Второй, только карта находится в белом списке. Третий, лицо в белом списке, и в то же время номер карты прямо в базе данных</a:t>
            </a:r>
            <a:r>
              <a:rPr lang="en-US" altLang="zh-CN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cs typeface="+mn-ea"/>
                <a:sym typeface="Calibri" panose="020F0502020204030204" pitchFamily="34" charset="0"/>
              </a:rPr>
              <a:t>.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5" name="文本框 44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Решение 3 - карточное решение</a:t>
            </a:r>
            <a:endParaRPr lang="en-US" altLang="zh-CN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131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4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框 10"/>
          <p:cNvSpPr txBox="1">
            <a:spLocks noChangeArrowheads="1"/>
          </p:cNvSpPr>
          <p:nvPr/>
        </p:nvSpPr>
        <p:spPr bwMode="auto">
          <a:xfrm>
            <a:off x="396708" y="340594"/>
            <a:ext cx="1049989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altLang="zh-CN" sz="4000" b="1" dirty="0" err="1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Restful</a:t>
            </a:r>
            <a:r>
              <a:rPr lang="ru-RU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 API для интеграции программного обеспечения сторонних производителей</a:t>
            </a:r>
            <a:endParaRPr lang="en-US" altLang="zh-CN" sz="4000" b="1" dirty="0" smtClean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2108116" y="2426169"/>
            <a:ext cx="671512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80000"/>
              </a:lnSpc>
            </a:pPr>
            <a:r>
              <a:rPr lang="ru-RU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Интерфейс </a:t>
            </a:r>
            <a:r>
              <a:rPr lang="ru-RU" altLang="zh-CN" sz="1600" b="1" dirty="0" err="1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Restful</a:t>
            </a:r>
            <a:r>
              <a:rPr lang="ru-RU" altLang="zh-CN" sz="1600" b="1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API включает в себя:</a:t>
            </a:r>
          </a:p>
          <a:p>
            <a:pPr>
              <a:lnSpc>
                <a:spcPct val="180000"/>
              </a:lnSpc>
            </a:pPr>
            <a:r>
              <a:rPr lang="en-US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1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.</a:t>
            </a: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Информация 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об устройстве, базе данных и т. </a:t>
            </a: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д.</a:t>
            </a:r>
            <a:endParaRPr lang="ru-RU" altLang="zh-CN" sz="1600" dirty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>
              <a:lnSpc>
                <a:spcPct val="180000"/>
              </a:lnSpc>
            </a:pP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2.Создавать или удалять 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базу данных.</a:t>
            </a:r>
          </a:p>
          <a:p>
            <a:pPr>
              <a:lnSpc>
                <a:spcPct val="180000"/>
              </a:lnSpc>
            </a:pP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3.Добавить или удалить 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людей из базы данных.</a:t>
            </a:r>
          </a:p>
          <a:p>
            <a:pPr>
              <a:lnSpc>
                <a:spcPct val="180000"/>
              </a:lnSpc>
            </a:pP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4.Запись </a:t>
            </a:r>
            <a:r>
              <a:rPr lang="ru-RU" altLang="zh-CN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в режиме реального </a:t>
            </a:r>
            <a:r>
              <a:rPr lang="ru-RU" altLang="zh-CN" sz="16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времени.</a:t>
            </a:r>
            <a:endParaRPr lang="en-US" altLang="zh-CN" sz="1600" dirty="0" smtClean="0">
              <a:solidFill>
                <a:prstClr val="black">
                  <a:lumMod val="75000"/>
                  <a:lumOff val="25000"/>
                </a:prst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7" name="图片 6" descr="imgapp"/>
          <p:cNvPicPr/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r="17545"/>
          <a:stretch/>
        </p:blipFill>
        <p:spPr bwMode="auto">
          <a:xfrm>
            <a:off x="7934224" y="2146951"/>
            <a:ext cx="1116469" cy="2793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图片 9"/>
          <p:cNvPicPr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662239" y="2444464"/>
            <a:ext cx="759130" cy="206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898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4409" y="2766392"/>
            <a:ext cx="8349282" cy="761796"/>
          </a:xfrm>
          <a:prstGeom prst="rect">
            <a:avLst/>
          </a:prstGeom>
        </p:spPr>
      </p:pic>
      <p:sp>
        <p:nvSpPr>
          <p:cNvPr id="6" name="文本框 4"/>
          <p:cNvSpPr txBox="1"/>
          <p:nvPr/>
        </p:nvSpPr>
        <p:spPr>
          <a:xfrm>
            <a:off x="4390217" y="3690655"/>
            <a:ext cx="34115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dirty="0">
                <a:solidFill>
                  <a:schemeClr val="bg1">
                    <a:lumMod val="9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Better Security, Better World</a:t>
            </a:r>
            <a:endParaRPr lang="zh-CN" altLang="en-US" dirty="0">
              <a:solidFill>
                <a:schemeClr val="bg1">
                  <a:lumMod val="9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527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6708" y="340594"/>
            <a:ext cx="10499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Background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799425"/>
            <a:ext cx="6824695" cy="4546242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638929" y="1586654"/>
            <a:ext cx="12192000" cy="4546242"/>
          </a:xfrm>
          <a:prstGeom prst="rect">
            <a:avLst/>
          </a:prstGeom>
          <a:solidFill>
            <a:srgbClr val="0070C0">
              <a:alpha val="1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96709" y="5902064"/>
            <a:ext cx="6223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Вспышка </a:t>
            </a:r>
            <a:r>
              <a:rPr lang="ru-RU" altLang="zh-CN" sz="2400" dirty="0" err="1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коронавирусной</a:t>
            </a:r>
            <a:r>
              <a:rPr lang="ru-RU" altLang="zh-CN" sz="24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 болезни (</a:t>
            </a:r>
            <a:r>
              <a:rPr lang="en-US" altLang="zh-CN" sz="2400" dirty="0">
                <a:solidFill>
                  <a:schemeClr val="bg1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COVID-19)</a:t>
            </a:r>
            <a:endParaRPr lang="zh-CN" altLang="en-US" sz="2400" dirty="0">
              <a:solidFill>
                <a:schemeClr val="bg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6910934" y="2156748"/>
            <a:ext cx="5204866" cy="34163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dist">
              <a:lnSpc>
                <a:spcPct val="150000"/>
              </a:lnSpc>
            </a:pPr>
            <a:r>
              <a:rPr lang="ru-RU" altLang="zh-CN" dirty="0">
                <a:solidFill>
                  <a:srgbClr val="333333"/>
                </a:solidFill>
                <a:latin typeface="Bahnschrift SemiBold Condensed" pitchFamily="34" charset="0"/>
                <a:sym typeface="Calibri" panose="020F0502020204030204" pitchFamily="34" charset="0"/>
              </a:rPr>
              <a:t>Чтобы реагировать на эпидемическую ситуацию, необходимо надлежащим образом контролировать поток людей из районов с высокой распространенностью эпидемии. Аномальная температура тела является одним из симптомов пневмонии. Для лучшего контроля введен модуль измерения температуры, чтобы облегчить определение температуры плавающего персонала, взаимодействуя с использованием контроля доступа по распознаванию лиц в каждой сцене входа и </a:t>
            </a:r>
            <a:r>
              <a:rPr lang="ru-RU" altLang="zh-CN" dirty="0" smtClean="0">
                <a:solidFill>
                  <a:srgbClr val="333333"/>
                </a:solidFill>
                <a:latin typeface="Bahnschrift SemiBold Condensed" pitchFamily="34" charset="0"/>
                <a:sym typeface="Calibri" panose="020F0502020204030204" pitchFamily="34" charset="0"/>
              </a:rPr>
              <a:t>выхода.</a:t>
            </a:r>
            <a:endParaRPr lang="zh-CN" altLang="en-US" dirty="0">
              <a:latin typeface="Bahnschrift SemiBold Condensed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500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>
            <a:spLocks noChangeArrowheads="1"/>
          </p:cNvSpPr>
          <p:nvPr/>
        </p:nvSpPr>
        <p:spPr bwMode="auto">
          <a:xfrm>
            <a:off x="406190" y="340594"/>
            <a:ext cx="10499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З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адача</a:t>
            </a:r>
            <a:endParaRPr lang="en-US" altLang="zh-CN" sz="4000" b="1" dirty="0" smtClean="0">
              <a:solidFill>
                <a:schemeClr val="accent1">
                  <a:lumMod val="75000"/>
                </a:schemeClr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cxnSp>
        <p:nvCxnSpPr>
          <p:cNvPr id="5" name="直接连接符 4"/>
          <p:cNvCxnSpPr/>
          <p:nvPr/>
        </p:nvCxnSpPr>
        <p:spPr>
          <a:xfrm>
            <a:off x="6096000" y="1113817"/>
            <a:ext cx="0" cy="46303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1178993" y="1356577"/>
            <a:ext cx="34215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zh-CN" sz="2400" dirty="0" smtClean="0">
                <a:latin typeface="Calibri" panose="020F0502020204030204" pitchFamily="34" charset="0"/>
                <a:sym typeface="Calibri" panose="020F0502020204030204" pitchFamily="34" charset="0"/>
              </a:rPr>
              <a:t> Традиционное </a:t>
            </a:r>
            <a:r>
              <a:rPr lang="ru-RU" altLang="zh-CN" sz="2400" dirty="0">
                <a:latin typeface="Calibri" panose="020F0502020204030204" pitchFamily="34" charset="0"/>
                <a:sym typeface="Calibri" panose="020F0502020204030204" pitchFamily="34" charset="0"/>
              </a:rPr>
              <a:t>решение</a:t>
            </a:r>
            <a:endParaRPr lang="zh-CN" altLang="en-US" sz="2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561473" y="1356577"/>
            <a:ext cx="35143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>
                <a:latin typeface="Calibri" panose="020F0502020204030204" pitchFamily="34" charset="0"/>
                <a:sym typeface="Calibri" panose="020F0502020204030204" pitchFamily="34" charset="0"/>
              </a:rPr>
              <a:t>UNV</a:t>
            </a:r>
            <a:r>
              <a:rPr lang="en-US" altLang="zh-CN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 Heat-Tracker</a:t>
            </a:r>
            <a:r>
              <a:rPr lang="en-US" altLang="zh-CN" sz="2400" dirty="0" smtClean="0">
                <a:latin typeface="Calibri" panose="020F0502020204030204" pitchFamily="34" charset="0"/>
                <a:sym typeface="Calibri" panose="020F0502020204030204" pitchFamily="34" charset="0"/>
              </a:rPr>
              <a:t> Solution</a:t>
            </a:r>
            <a:endParaRPr lang="zh-CN" altLang="en-US" sz="2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1178993" y="1985105"/>
            <a:ext cx="3656936" cy="2523395"/>
          </a:xfrm>
          <a:prstGeom prst="roundRect">
            <a:avLst>
              <a:gd name="adj" fmla="val 12757"/>
            </a:avLst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2" name="圆角矩形 21"/>
          <p:cNvSpPr/>
          <p:nvPr/>
        </p:nvSpPr>
        <p:spPr>
          <a:xfrm>
            <a:off x="7490185" y="1985104"/>
            <a:ext cx="3656936" cy="2622935"/>
          </a:xfrm>
          <a:prstGeom prst="roundRect">
            <a:avLst>
              <a:gd name="adj" fmla="val 15214"/>
            </a:avLst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8" name="组合 37"/>
          <p:cNvGrpSpPr/>
          <p:nvPr/>
        </p:nvGrpSpPr>
        <p:grpSpPr>
          <a:xfrm>
            <a:off x="237614" y="4608040"/>
            <a:ext cx="5725036" cy="1477328"/>
            <a:chOff x="396708" y="4608040"/>
            <a:chExt cx="6204667" cy="1477328"/>
          </a:xfrm>
        </p:grpSpPr>
        <p:sp>
          <p:nvSpPr>
            <p:cNvPr id="6" name="矩形 5"/>
            <p:cNvSpPr/>
            <p:nvPr/>
          </p:nvSpPr>
          <p:spPr>
            <a:xfrm>
              <a:off x="751655" y="4608040"/>
              <a:ext cx="584972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Ручная проверка с 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привлечением </a:t>
              </a: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рабочей силы</a:t>
              </a:r>
              <a:r>
                <a:rPr lang="en-US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.</a:t>
              </a:r>
              <a:endParaRPr lang="en-US" altLang="zh-CN" sz="20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Медленный проход на входе и выходе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Легко вызвать перекрестную инфекцию.</a:t>
              </a:r>
              <a:endParaRPr lang="en-US" altLang="zh-CN" sz="20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doubts-button_84264"/>
            <p:cNvSpPr>
              <a:spLocks noChangeAspect="1"/>
            </p:cNvSpPr>
            <p:nvPr/>
          </p:nvSpPr>
          <p:spPr bwMode="auto">
            <a:xfrm>
              <a:off x="396708" y="4742893"/>
              <a:ext cx="365399" cy="364849"/>
            </a:xfrm>
            <a:custGeom>
              <a:avLst/>
              <a:gdLst>
                <a:gd name="connsiteX0" fmla="*/ 304525 w 609120"/>
                <a:gd name="connsiteY0" fmla="*/ 416265 h 608203"/>
                <a:gd name="connsiteX1" fmla="*/ 329611 w 609120"/>
                <a:gd name="connsiteY1" fmla="*/ 441281 h 608203"/>
                <a:gd name="connsiteX2" fmla="*/ 304525 w 609120"/>
                <a:gd name="connsiteY2" fmla="*/ 466297 h 608203"/>
                <a:gd name="connsiteX3" fmla="*/ 279439 w 609120"/>
                <a:gd name="connsiteY3" fmla="*/ 441281 h 608203"/>
                <a:gd name="connsiteX4" fmla="*/ 304525 w 609120"/>
                <a:gd name="connsiteY4" fmla="*/ 416265 h 608203"/>
                <a:gd name="connsiteX5" fmla="*/ 304582 w 609120"/>
                <a:gd name="connsiteY5" fmla="*/ 138873 h 608203"/>
                <a:gd name="connsiteX6" fmla="*/ 401658 w 609120"/>
                <a:gd name="connsiteY6" fmla="*/ 235927 h 608203"/>
                <a:gd name="connsiteX7" fmla="*/ 324569 w 609120"/>
                <a:gd name="connsiteY7" fmla="*/ 330814 h 608203"/>
                <a:gd name="connsiteX8" fmla="*/ 324569 w 609120"/>
                <a:gd name="connsiteY8" fmla="*/ 382477 h 608203"/>
                <a:gd name="connsiteX9" fmla="*/ 304582 w 609120"/>
                <a:gd name="connsiteY9" fmla="*/ 402435 h 608203"/>
                <a:gd name="connsiteX10" fmla="*/ 284596 w 609120"/>
                <a:gd name="connsiteY10" fmla="*/ 382477 h 608203"/>
                <a:gd name="connsiteX11" fmla="*/ 284596 w 609120"/>
                <a:gd name="connsiteY11" fmla="*/ 313022 h 608203"/>
                <a:gd name="connsiteX12" fmla="*/ 304582 w 609120"/>
                <a:gd name="connsiteY12" fmla="*/ 293064 h 608203"/>
                <a:gd name="connsiteX13" fmla="*/ 361686 w 609120"/>
                <a:gd name="connsiteY13" fmla="*/ 235927 h 608203"/>
                <a:gd name="connsiteX14" fmla="*/ 304582 w 609120"/>
                <a:gd name="connsiteY14" fmla="*/ 178789 h 608203"/>
                <a:gd name="connsiteX15" fmla="*/ 247364 w 609120"/>
                <a:gd name="connsiteY15" fmla="*/ 235927 h 608203"/>
                <a:gd name="connsiteX16" fmla="*/ 227378 w 609120"/>
                <a:gd name="connsiteY16" fmla="*/ 255885 h 608203"/>
                <a:gd name="connsiteX17" fmla="*/ 207392 w 609120"/>
                <a:gd name="connsiteY17" fmla="*/ 235927 h 608203"/>
                <a:gd name="connsiteX18" fmla="*/ 304582 w 609120"/>
                <a:gd name="connsiteY18" fmla="*/ 138873 h 608203"/>
                <a:gd name="connsiteX19" fmla="*/ 304617 w 609120"/>
                <a:gd name="connsiteY19" fmla="*/ 39916 h 608203"/>
                <a:gd name="connsiteX20" fmla="*/ 39976 w 609120"/>
                <a:gd name="connsiteY20" fmla="*/ 304158 h 608203"/>
                <a:gd name="connsiteX21" fmla="*/ 304617 w 609120"/>
                <a:gd name="connsiteY21" fmla="*/ 568401 h 608203"/>
                <a:gd name="connsiteX22" fmla="*/ 569258 w 609120"/>
                <a:gd name="connsiteY22" fmla="*/ 304158 h 608203"/>
                <a:gd name="connsiteX23" fmla="*/ 304617 w 609120"/>
                <a:gd name="connsiteY23" fmla="*/ 39916 h 608203"/>
                <a:gd name="connsiteX24" fmla="*/ 304617 w 609120"/>
                <a:gd name="connsiteY24" fmla="*/ 0 h 608203"/>
                <a:gd name="connsiteX25" fmla="*/ 609120 w 609120"/>
                <a:gd name="connsiteY25" fmla="*/ 304158 h 608203"/>
                <a:gd name="connsiteX26" fmla="*/ 304617 w 609120"/>
                <a:gd name="connsiteY26" fmla="*/ 608203 h 608203"/>
                <a:gd name="connsiteX27" fmla="*/ 0 w 609120"/>
                <a:gd name="connsiteY27" fmla="*/ 304158 h 608203"/>
                <a:gd name="connsiteX28" fmla="*/ 304617 w 609120"/>
                <a:gd name="connsiteY28" fmla="*/ 0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9120" h="608203">
                  <a:moveTo>
                    <a:pt x="304525" y="416265"/>
                  </a:moveTo>
                  <a:cubicBezTo>
                    <a:pt x="318380" y="416265"/>
                    <a:pt x="329611" y="427465"/>
                    <a:pt x="329611" y="441281"/>
                  </a:cubicBezTo>
                  <a:cubicBezTo>
                    <a:pt x="329611" y="455097"/>
                    <a:pt x="318380" y="466297"/>
                    <a:pt x="304525" y="466297"/>
                  </a:cubicBezTo>
                  <a:cubicBezTo>
                    <a:pt x="290670" y="466297"/>
                    <a:pt x="279439" y="455097"/>
                    <a:pt x="279439" y="441281"/>
                  </a:cubicBezTo>
                  <a:cubicBezTo>
                    <a:pt x="279439" y="427465"/>
                    <a:pt x="290670" y="416265"/>
                    <a:pt x="304525" y="416265"/>
                  </a:cubicBezTo>
                  <a:close/>
                  <a:moveTo>
                    <a:pt x="304582" y="138873"/>
                  </a:moveTo>
                  <a:cubicBezTo>
                    <a:pt x="358145" y="138873"/>
                    <a:pt x="401658" y="182439"/>
                    <a:pt x="401658" y="235927"/>
                  </a:cubicBezTo>
                  <a:cubicBezTo>
                    <a:pt x="401658" y="282572"/>
                    <a:pt x="368538" y="321576"/>
                    <a:pt x="324569" y="330814"/>
                  </a:cubicBezTo>
                  <a:lnTo>
                    <a:pt x="324569" y="382477"/>
                  </a:lnTo>
                  <a:cubicBezTo>
                    <a:pt x="324569" y="393425"/>
                    <a:pt x="315546" y="402435"/>
                    <a:pt x="304582" y="402435"/>
                  </a:cubicBezTo>
                  <a:cubicBezTo>
                    <a:pt x="293504" y="402435"/>
                    <a:pt x="284596" y="393425"/>
                    <a:pt x="284596" y="382477"/>
                  </a:cubicBezTo>
                  <a:lnTo>
                    <a:pt x="284596" y="313022"/>
                  </a:lnTo>
                  <a:cubicBezTo>
                    <a:pt x="284596" y="301960"/>
                    <a:pt x="293504" y="293064"/>
                    <a:pt x="304582" y="293064"/>
                  </a:cubicBezTo>
                  <a:cubicBezTo>
                    <a:pt x="336103" y="293064"/>
                    <a:pt x="361686" y="267404"/>
                    <a:pt x="361686" y="235927"/>
                  </a:cubicBezTo>
                  <a:cubicBezTo>
                    <a:pt x="361686" y="204450"/>
                    <a:pt x="336103" y="178789"/>
                    <a:pt x="304582" y="178789"/>
                  </a:cubicBezTo>
                  <a:cubicBezTo>
                    <a:pt x="272947" y="178789"/>
                    <a:pt x="247364" y="204450"/>
                    <a:pt x="247364" y="235927"/>
                  </a:cubicBezTo>
                  <a:cubicBezTo>
                    <a:pt x="247364" y="246989"/>
                    <a:pt x="238456" y="255885"/>
                    <a:pt x="227378" y="255885"/>
                  </a:cubicBezTo>
                  <a:cubicBezTo>
                    <a:pt x="216300" y="255885"/>
                    <a:pt x="207392" y="246989"/>
                    <a:pt x="207392" y="235927"/>
                  </a:cubicBezTo>
                  <a:cubicBezTo>
                    <a:pt x="207392" y="182439"/>
                    <a:pt x="251019" y="138873"/>
                    <a:pt x="304582" y="138873"/>
                  </a:cubicBezTo>
                  <a:close/>
                  <a:moveTo>
                    <a:pt x="304617" y="39916"/>
                  </a:moveTo>
                  <a:cubicBezTo>
                    <a:pt x="158647" y="39916"/>
                    <a:pt x="39976" y="158409"/>
                    <a:pt x="39976" y="304158"/>
                  </a:cubicBezTo>
                  <a:cubicBezTo>
                    <a:pt x="39976" y="449794"/>
                    <a:pt x="158647" y="568401"/>
                    <a:pt x="304617" y="568401"/>
                  </a:cubicBezTo>
                  <a:cubicBezTo>
                    <a:pt x="450473" y="568401"/>
                    <a:pt x="569258" y="449794"/>
                    <a:pt x="569258" y="304158"/>
                  </a:cubicBezTo>
                  <a:cubicBezTo>
                    <a:pt x="569258" y="158409"/>
                    <a:pt x="450473" y="39916"/>
                    <a:pt x="304617" y="39916"/>
                  </a:cubicBezTo>
                  <a:close/>
                  <a:moveTo>
                    <a:pt x="304617" y="0"/>
                  </a:moveTo>
                  <a:cubicBezTo>
                    <a:pt x="472517" y="0"/>
                    <a:pt x="609120" y="136398"/>
                    <a:pt x="609120" y="304158"/>
                  </a:cubicBezTo>
                  <a:cubicBezTo>
                    <a:pt x="609120" y="471805"/>
                    <a:pt x="472517" y="608203"/>
                    <a:pt x="304617" y="608203"/>
                  </a:cubicBezTo>
                  <a:cubicBezTo>
                    <a:pt x="136603" y="608203"/>
                    <a:pt x="0" y="471805"/>
                    <a:pt x="0" y="304158"/>
                  </a:cubicBezTo>
                  <a:cubicBezTo>
                    <a:pt x="0" y="136398"/>
                    <a:pt x="136603" y="0"/>
                    <a:pt x="304617" y="0"/>
                  </a:cubicBezTo>
                  <a:close/>
                </a:path>
              </a:pathLst>
            </a:custGeom>
            <a:solidFill>
              <a:srgbClr val="FF675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6" name="doubts-button_84264"/>
            <p:cNvSpPr>
              <a:spLocks noChangeAspect="1"/>
            </p:cNvSpPr>
            <p:nvPr/>
          </p:nvSpPr>
          <p:spPr bwMode="auto">
            <a:xfrm>
              <a:off x="396708" y="5207282"/>
              <a:ext cx="365399" cy="364849"/>
            </a:xfrm>
            <a:custGeom>
              <a:avLst/>
              <a:gdLst>
                <a:gd name="connsiteX0" fmla="*/ 304525 w 609120"/>
                <a:gd name="connsiteY0" fmla="*/ 416265 h 608203"/>
                <a:gd name="connsiteX1" fmla="*/ 329611 w 609120"/>
                <a:gd name="connsiteY1" fmla="*/ 441281 h 608203"/>
                <a:gd name="connsiteX2" fmla="*/ 304525 w 609120"/>
                <a:gd name="connsiteY2" fmla="*/ 466297 h 608203"/>
                <a:gd name="connsiteX3" fmla="*/ 279439 w 609120"/>
                <a:gd name="connsiteY3" fmla="*/ 441281 h 608203"/>
                <a:gd name="connsiteX4" fmla="*/ 304525 w 609120"/>
                <a:gd name="connsiteY4" fmla="*/ 416265 h 608203"/>
                <a:gd name="connsiteX5" fmla="*/ 304582 w 609120"/>
                <a:gd name="connsiteY5" fmla="*/ 138873 h 608203"/>
                <a:gd name="connsiteX6" fmla="*/ 401658 w 609120"/>
                <a:gd name="connsiteY6" fmla="*/ 235927 h 608203"/>
                <a:gd name="connsiteX7" fmla="*/ 324569 w 609120"/>
                <a:gd name="connsiteY7" fmla="*/ 330814 h 608203"/>
                <a:gd name="connsiteX8" fmla="*/ 324569 w 609120"/>
                <a:gd name="connsiteY8" fmla="*/ 382477 h 608203"/>
                <a:gd name="connsiteX9" fmla="*/ 304582 w 609120"/>
                <a:gd name="connsiteY9" fmla="*/ 402435 h 608203"/>
                <a:gd name="connsiteX10" fmla="*/ 284596 w 609120"/>
                <a:gd name="connsiteY10" fmla="*/ 382477 h 608203"/>
                <a:gd name="connsiteX11" fmla="*/ 284596 w 609120"/>
                <a:gd name="connsiteY11" fmla="*/ 313022 h 608203"/>
                <a:gd name="connsiteX12" fmla="*/ 304582 w 609120"/>
                <a:gd name="connsiteY12" fmla="*/ 293064 h 608203"/>
                <a:gd name="connsiteX13" fmla="*/ 361686 w 609120"/>
                <a:gd name="connsiteY13" fmla="*/ 235927 h 608203"/>
                <a:gd name="connsiteX14" fmla="*/ 304582 w 609120"/>
                <a:gd name="connsiteY14" fmla="*/ 178789 h 608203"/>
                <a:gd name="connsiteX15" fmla="*/ 247364 w 609120"/>
                <a:gd name="connsiteY15" fmla="*/ 235927 h 608203"/>
                <a:gd name="connsiteX16" fmla="*/ 227378 w 609120"/>
                <a:gd name="connsiteY16" fmla="*/ 255885 h 608203"/>
                <a:gd name="connsiteX17" fmla="*/ 207392 w 609120"/>
                <a:gd name="connsiteY17" fmla="*/ 235927 h 608203"/>
                <a:gd name="connsiteX18" fmla="*/ 304582 w 609120"/>
                <a:gd name="connsiteY18" fmla="*/ 138873 h 608203"/>
                <a:gd name="connsiteX19" fmla="*/ 304617 w 609120"/>
                <a:gd name="connsiteY19" fmla="*/ 39916 h 608203"/>
                <a:gd name="connsiteX20" fmla="*/ 39976 w 609120"/>
                <a:gd name="connsiteY20" fmla="*/ 304158 h 608203"/>
                <a:gd name="connsiteX21" fmla="*/ 304617 w 609120"/>
                <a:gd name="connsiteY21" fmla="*/ 568401 h 608203"/>
                <a:gd name="connsiteX22" fmla="*/ 569258 w 609120"/>
                <a:gd name="connsiteY22" fmla="*/ 304158 h 608203"/>
                <a:gd name="connsiteX23" fmla="*/ 304617 w 609120"/>
                <a:gd name="connsiteY23" fmla="*/ 39916 h 608203"/>
                <a:gd name="connsiteX24" fmla="*/ 304617 w 609120"/>
                <a:gd name="connsiteY24" fmla="*/ 0 h 608203"/>
                <a:gd name="connsiteX25" fmla="*/ 609120 w 609120"/>
                <a:gd name="connsiteY25" fmla="*/ 304158 h 608203"/>
                <a:gd name="connsiteX26" fmla="*/ 304617 w 609120"/>
                <a:gd name="connsiteY26" fmla="*/ 608203 h 608203"/>
                <a:gd name="connsiteX27" fmla="*/ 0 w 609120"/>
                <a:gd name="connsiteY27" fmla="*/ 304158 h 608203"/>
                <a:gd name="connsiteX28" fmla="*/ 304617 w 609120"/>
                <a:gd name="connsiteY28" fmla="*/ 0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9120" h="608203">
                  <a:moveTo>
                    <a:pt x="304525" y="416265"/>
                  </a:moveTo>
                  <a:cubicBezTo>
                    <a:pt x="318380" y="416265"/>
                    <a:pt x="329611" y="427465"/>
                    <a:pt x="329611" y="441281"/>
                  </a:cubicBezTo>
                  <a:cubicBezTo>
                    <a:pt x="329611" y="455097"/>
                    <a:pt x="318380" y="466297"/>
                    <a:pt x="304525" y="466297"/>
                  </a:cubicBezTo>
                  <a:cubicBezTo>
                    <a:pt x="290670" y="466297"/>
                    <a:pt x="279439" y="455097"/>
                    <a:pt x="279439" y="441281"/>
                  </a:cubicBezTo>
                  <a:cubicBezTo>
                    <a:pt x="279439" y="427465"/>
                    <a:pt x="290670" y="416265"/>
                    <a:pt x="304525" y="416265"/>
                  </a:cubicBezTo>
                  <a:close/>
                  <a:moveTo>
                    <a:pt x="304582" y="138873"/>
                  </a:moveTo>
                  <a:cubicBezTo>
                    <a:pt x="358145" y="138873"/>
                    <a:pt x="401658" y="182439"/>
                    <a:pt x="401658" y="235927"/>
                  </a:cubicBezTo>
                  <a:cubicBezTo>
                    <a:pt x="401658" y="282572"/>
                    <a:pt x="368538" y="321576"/>
                    <a:pt x="324569" y="330814"/>
                  </a:cubicBezTo>
                  <a:lnTo>
                    <a:pt x="324569" y="382477"/>
                  </a:lnTo>
                  <a:cubicBezTo>
                    <a:pt x="324569" y="393425"/>
                    <a:pt x="315546" y="402435"/>
                    <a:pt x="304582" y="402435"/>
                  </a:cubicBezTo>
                  <a:cubicBezTo>
                    <a:pt x="293504" y="402435"/>
                    <a:pt x="284596" y="393425"/>
                    <a:pt x="284596" y="382477"/>
                  </a:cubicBezTo>
                  <a:lnTo>
                    <a:pt x="284596" y="313022"/>
                  </a:lnTo>
                  <a:cubicBezTo>
                    <a:pt x="284596" y="301960"/>
                    <a:pt x="293504" y="293064"/>
                    <a:pt x="304582" y="293064"/>
                  </a:cubicBezTo>
                  <a:cubicBezTo>
                    <a:pt x="336103" y="293064"/>
                    <a:pt x="361686" y="267404"/>
                    <a:pt x="361686" y="235927"/>
                  </a:cubicBezTo>
                  <a:cubicBezTo>
                    <a:pt x="361686" y="204450"/>
                    <a:pt x="336103" y="178789"/>
                    <a:pt x="304582" y="178789"/>
                  </a:cubicBezTo>
                  <a:cubicBezTo>
                    <a:pt x="272947" y="178789"/>
                    <a:pt x="247364" y="204450"/>
                    <a:pt x="247364" y="235927"/>
                  </a:cubicBezTo>
                  <a:cubicBezTo>
                    <a:pt x="247364" y="246989"/>
                    <a:pt x="238456" y="255885"/>
                    <a:pt x="227378" y="255885"/>
                  </a:cubicBezTo>
                  <a:cubicBezTo>
                    <a:pt x="216300" y="255885"/>
                    <a:pt x="207392" y="246989"/>
                    <a:pt x="207392" y="235927"/>
                  </a:cubicBezTo>
                  <a:cubicBezTo>
                    <a:pt x="207392" y="182439"/>
                    <a:pt x="251019" y="138873"/>
                    <a:pt x="304582" y="138873"/>
                  </a:cubicBezTo>
                  <a:close/>
                  <a:moveTo>
                    <a:pt x="304617" y="39916"/>
                  </a:moveTo>
                  <a:cubicBezTo>
                    <a:pt x="158647" y="39916"/>
                    <a:pt x="39976" y="158409"/>
                    <a:pt x="39976" y="304158"/>
                  </a:cubicBezTo>
                  <a:cubicBezTo>
                    <a:pt x="39976" y="449794"/>
                    <a:pt x="158647" y="568401"/>
                    <a:pt x="304617" y="568401"/>
                  </a:cubicBezTo>
                  <a:cubicBezTo>
                    <a:pt x="450473" y="568401"/>
                    <a:pt x="569258" y="449794"/>
                    <a:pt x="569258" y="304158"/>
                  </a:cubicBezTo>
                  <a:cubicBezTo>
                    <a:pt x="569258" y="158409"/>
                    <a:pt x="450473" y="39916"/>
                    <a:pt x="304617" y="39916"/>
                  </a:cubicBezTo>
                  <a:close/>
                  <a:moveTo>
                    <a:pt x="304617" y="0"/>
                  </a:moveTo>
                  <a:cubicBezTo>
                    <a:pt x="472517" y="0"/>
                    <a:pt x="609120" y="136398"/>
                    <a:pt x="609120" y="304158"/>
                  </a:cubicBezTo>
                  <a:cubicBezTo>
                    <a:pt x="609120" y="471805"/>
                    <a:pt x="472517" y="608203"/>
                    <a:pt x="304617" y="608203"/>
                  </a:cubicBezTo>
                  <a:cubicBezTo>
                    <a:pt x="136603" y="608203"/>
                    <a:pt x="0" y="471805"/>
                    <a:pt x="0" y="304158"/>
                  </a:cubicBezTo>
                  <a:cubicBezTo>
                    <a:pt x="0" y="136398"/>
                    <a:pt x="136603" y="0"/>
                    <a:pt x="304617" y="0"/>
                  </a:cubicBezTo>
                  <a:close/>
                </a:path>
              </a:pathLst>
            </a:custGeom>
            <a:solidFill>
              <a:srgbClr val="FF675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7" name="doubts-button_84264"/>
            <p:cNvSpPr>
              <a:spLocks noChangeAspect="1"/>
            </p:cNvSpPr>
            <p:nvPr/>
          </p:nvSpPr>
          <p:spPr bwMode="auto">
            <a:xfrm>
              <a:off x="396708" y="5671671"/>
              <a:ext cx="365399" cy="364849"/>
            </a:xfrm>
            <a:custGeom>
              <a:avLst/>
              <a:gdLst>
                <a:gd name="connsiteX0" fmla="*/ 304525 w 609120"/>
                <a:gd name="connsiteY0" fmla="*/ 416265 h 608203"/>
                <a:gd name="connsiteX1" fmla="*/ 329611 w 609120"/>
                <a:gd name="connsiteY1" fmla="*/ 441281 h 608203"/>
                <a:gd name="connsiteX2" fmla="*/ 304525 w 609120"/>
                <a:gd name="connsiteY2" fmla="*/ 466297 h 608203"/>
                <a:gd name="connsiteX3" fmla="*/ 279439 w 609120"/>
                <a:gd name="connsiteY3" fmla="*/ 441281 h 608203"/>
                <a:gd name="connsiteX4" fmla="*/ 304525 w 609120"/>
                <a:gd name="connsiteY4" fmla="*/ 416265 h 608203"/>
                <a:gd name="connsiteX5" fmla="*/ 304582 w 609120"/>
                <a:gd name="connsiteY5" fmla="*/ 138873 h 608203"/>
                <a:gd name="connsiteX6" fmla="*/ 401658 w 609120"/>
                <a:gd name="connsiteY6" fmla="*/ 235927 h 608203"/>
                <a:gd name="connsiteX7" fmla="*/ 324569 w 609120"/>
                <a:gd name="connsiteY7" fmla="*/ 330814 h 608203"/>
                <a:gd name="connsiteX8" fmla="*/ 324569 w 609120"/>
                <a:gd name="connsiteY8" fmla="*/ 382477 h 608203"/>
                <a:gd name="connsiteX9" fmla="*/ 304582 w 609120"/>
                <a:gd name="connsiteY9" fmla="*/ 402435 h 608203"/>
                <a:gd name="connsiteX10" fmla="*/ 284596 w 609120"/>
                <a:gd name="connsiteY10" fmla="*/ 382477 h 608203"/>
                <a:gd name="connsiteX11" fmla="*/ 284596 w 609120"/>
                <a:gd name="connsiteY11" fmla="*/ 313022 h 608203"/>
                <a:gd name="connsiteX12" fmla="*/ 304582 w 609120"/>
                <a:gd name="connsiteY12" fmla="*/ 293064 h 608203"/>
                <a:gd name="connsiteX13" fmla="*/ 361686 w 609120"/>
                <a:gd name="connsiteY13" fmla="*/ 235927 h 608203"/>
                <a:gd name="connsiteX14" fmla="*/ 304582 w 609120"/>
                <a:gd name="connsiteY14" fmla="*/ 178789 h 608203"/>
                <a:gd name="connsiteX15" fmla="*/ 247364 w 609120"/>
                <a:gd name="connsiteY15" fmla="*/ 235927 h 608203"/>
                <a:gd name="connsiteX16" fmla="*/ 227378 w 609120"/>
                <a:gd name="connsiteY16" fmla="*/ 255885 h 608203"/>
                <a:gd name="connsiteX17" fmla="*/ 207392 w 609120"/>
                <a:gd name="connsiteY17" fmla="*/ 235927 h 608203"/>
                <a:gd name="connsiteX18" fmla="*/ 304582 w 609120"/>
                <a:gd name="connsiteY18" fmla="*/ 138873 h 608203"/>
                <a:gd name="connsiteX19" fmla="*/ 304617 w 609120"/>
                <a:gd name="connsiteY19" fmla="*/ 39916 h 608203"/>
                <a:gd name="connsiteX20" fmla="*/ 39976 w 609120"/>
                <a:gd name="connsiteY20" fmla="*/ 304158 h 608203"/>
                <a:gd name="connsiteX21" fmla="*/ 304617 w 609120"/>
                <a:gd name="connsiteY21" fmla="*/ 568401 h 608203"/>
                <a:gd name="connsiteX22" fmla="*/ 569258 w 609120"/>
                <a:gd name="connsiteY22" fmla="*/ 304158 h 608203"/>
                <a:gd name="connsiteX23" fmla="*/ 304617 w 609120"/>
                <a:gd name="connsiteY23" fmla="*/ 39916 h 608203"/>
                <a:gd name="connsiteX24" fmla="*/ 304617 w 609120"/>
                <a:gd name="connsiteY24" fmla="*/ 0 h 608203"/>
                <a:gd name="connsiteX25" fmla="*/ 609120 w 609120"/>
                <a:gd name="connsiteY25" fmla="*/ 304158 h 608203"/>
                <a:gd name="connsiteX26" fmla="*/ 304617 w 609120"/>
                <a:gd name="connsiteY26" fmla="*/ 608203 h 608203"/>
                <a:gd name="connsiteX27" fmla="*/ 0 w 609120"/>
                <a:gd name="connsiteY27" fmla="*/ 304158 h 608203"/>
                <a:gd name="connsiteX28" fmla="*/ 304617 w 609120"/>
                <a:gd name="connsiteY28" fmla="*/ 0 h 608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09120" h="608203">
                  <a:moveTo>
                    <a:pt x="304525" y="416265"/>
                  </a:moveTo>
                  <a:cubicBezTo>
                    <a:pt x="318380" y="416265"/>
                    <a:pt x="329611" y="427465"/>
                    <a:pt x="329611" y="441281"/>
                  </a:cubicBezTo>
                  <a:cubicBezTo>
                    <a:pt x="329611" y="455097"/>
                    <a:pt x="318380" y="466297"/>
                    <a:pt x="304525" y="466297"/>
                  </a:cubicBezTo>
                  <a:cubicBezTo>
                    <a:pt x="290670" y="466297"/>
                    <a:pt x="279439" y="455097"/>
                    <a:pt x="279439" y="441281"/>
                  </a:cubicBezTo>
                  <a:cubicBezTo>
                    <a:pt x="279439" y="427465"/>
                    <a:pt x="290670" y="416265"/>
                    <a:pt x="304525" y="416265"/>
                  </a:cubicBezTo>
                  <a:close/>
                  <a:moveTo>
                    <a:pt x="304582" y="138873"/>
                  </a:moveTo>
                  <a:cubicBezTo>
                    <a:pt x="358145" y="138873"/>
                    <a:pt x="401658" y="182439"/>
                    <a:pt x="401658" y="235927"/>
                  </a:cubicBezTo>
                  <a:cubicBezTo>
                    <a:pt x="401658" y="282572"/>
                    <a:pt x="368538" y="321576"/>
                    <a:pt x="324569" y="330814"/>
                  </a:cubicBezTo>
                  <a:lnTo>
                    <a:pt x="324569" y="382477"/>
                  </a:lnTo>
                  <a:cubicBezTo>
                    <a:pt x="324569" y="393425"/>
                    <a:pt x="315546" y="402435"/>
                    <a:pt x="304582" y="402435"/>
                  </a:cubicBezTo>
                  <a:cubicBezTo>
                    <a:pt x="293504" y="402435"/>
                    <a:pt x="284596" y="393425"/>
                    <a:pt x="284596" y="382477"/>
                  </a:cubicBezTo>
                  <a:lnTo>
                    <a:pt x="284596" y="313022"/>
                  </a:lnTo>
                  <a:cubicBezTo>
                    <a:pt x="284596" y="301960"/>
                    <a:pt x="293504" y="293064"/>
                    <a:pt x="304582" y="293064"/>
                  </a:cubicBezTo>
                  <a:cubicBezTo>
                    <a:pt x="336103" y="293064"/>
                    <a:pt x="361686" y="267404"/>
                    <a:pt x="361686" y="235927"/>
                  </a:cubicBezTo>
                  <a:cubicBezTo>
                    <a:pt x="361686" y="204450"/>
                    <a:pt x="336103" y="178789"/>
                    <a:pt x="304582" y="178789"/>
                  </a:cubicBezTo>
                  <a:cubicBezTo>
                    <a:pt x="272947" y="178789"/>
                    <a:pt x="247364" y="204450"/>
                    <a:pt x="247364" y="235927"/>
                  </a:cubicBezTo>
                  <a:cubicBezTo>
                    <a:pt x="247364" y="246989"/>
                    <a:pt x="238456" y="255885"/>
                    <a:pt x="227378" y="255885"/>
                  </a:cubicBezTo>
                  <a:cubicBezTo>
                    <a:pt x="216300" y="255885"/>
                    <a:pt x="207392" y="246989"/>
                    <a:pt x="207392" y="235927"/>
                  </a:cubicBezTo>
                  <a:cubicBezTo>
                    <a:pt x="207392" y="182439"/>
                    <a:pt x="251019" y="138873"/>
                    <a:pt x="304582" y="138873"/>
                  </a:cubicBezTo>
                  <a:close/>
                  <a:moveTo>
                    <a:pt x="304617" y="39916"/>
                  </a:moveTo>
                  <a:cubicBezTo>
                    <a:pt x="158647" y="39916"/>
                    <a:pt x="39976" y="158409"/>
                    <a:pt x="39976" y="304158"/>
                  </a:cubicBezTo>
                  <a:cubicBezTo>
                    <a:pt x="39976" y="449794"/>
                    <a:pt x="158647" y="568401"/>
                    <a:pt x="304617" y="568401"/>
                  </a:cubicBezTo>
                  <a:cubicBezTo>
                    <a:pt x="450473" y="568401"/>
                    <a:pt x="569258" y="449794"/>
                    <a:pt x="569258" y="304158"/>
                  </a:cubicBezTo>
                  <a:cubicBezTo>
                    <a:pt x="569258" y="158409"/>
                    <a:pt x="450473" y="39916"/>
                    <a:pt x="304617" y="39916"/>
                  </a:cubicBezTo>
                  <a:close/>
                  <a:moveTo>
                    <a:pt x="304617" y="0"/>
                  </a:moveTo>
                  <a:cubicBezTo>
                    <a:pt x="472517" y="0"/>
                    <a:pt x="609120" y="136398"/>
                    <a:pt x="609120" y="304158"/>
                  </a:cubicBezTo>
                  <a:cubicBezTo>
                    <a:pt x="609120" y="471805"/>
                    <a:pt x="472517" y="608203"/>
                    <a:pt x="304617" y="608203"/>
                  </a:cubicBezTo>
                  <a:cubicBezTo>
                    <a:pt x="136603" y="608203"/>
                    <a:pt x="0" y="471805"/>
                    <a:pt x="0" y="304158"/>
                  </a:cubicBezTo>
                  <a:cubicBezTo>
                    <a:pt x="0" y="136398"/>
                    <a:pt x="136603" y="0"/>
                    <a:pt x="304617" y="0"/>
                  </a:cubicBezTo>
                  <a:close/>
                </a:path>
              </a:pathLst>
            </a:custGeom>
            <a:solidFill>
              <a:srgbClr val="FF675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6315075" y="4608040"/>
            <a:ext cx="5876925" cy="1938992"/>
            <a:chOff x="6349743" y="4608040"/>
            <a:chExt cx="5590429" cy="1938992"/>
          </a:xfrm>
        </p:grpSpPr>
        <p:sp>
          <p:nvSpPr>
            <p:cNvPr id="24" name="矩形 23"/>
            <p:cNvSpPr/>
            <p:nvPr/>
          </p:nvSpPr>
          <p:spPr>
            <a:xfrm>
              <a:off x="6697134" y="4608040"/>
              <a:ext cx="5243038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Б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есконтактное измерение температуры.</a:t>
              </a: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Информационные ассоциации 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людей</a:t>
              </a:r>
              <a:r>
                <a:rPr lang="en-US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.</a:t>
              </a:r>
              <a:endParaRPr lang="en-US" altLang="zh-CN" sz="20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Маска обнаружения ношения</a:t>
              </a:r>
              <a:r>
                <a:rPr lang="ru-RU" altLang="zh-CN" sz="2000" dirty="0" smtClean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ru-RU" altLang="zh-CN" sz="20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Простота в установке.</a:t>
              </a:r>
              <a:endParaRPr lang="en-US" altLang="zh-CN" sz="2000" dirty="0">
                <a:solidFill>
                  <a:srgbClr val="333333"/>
                </a:solidFill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3" name="affirmative-check-mark_2301"/>
            <p:cNvSpPr>
              <a:spLocks noChangeAspect="1"/>
            </p:cNvSpPr>
            <p:nvPr/>
          </p:nvSpPr>
          <p:spPr bwMode="auto">
            <a:xfrm>
              <a:off x="6349743" y="4742893"/>
              <a:ext cx="354449" cy="354026"/>
            </a:xfrm>
            <a:custGeom>
              <a:avLst/>
              <a:gdLst>
                <a:gd name="connsiteX0" fmla="*/ 449984 w 578419"/>
                <a:gd name="connsiteY0" fmla="*/ 152373 h 577729"/>
                <a:gd name="connsiteX1" fmla="*/ 460750 w 578419"/>
                <a:gd name="connsiteY1" fmla="*/ 157745 h 577729"/>
                <a:gd name="connsiteX2" fmla="*/ 495202 w 578419"/>
                <a:gd name="connsiteY2" fmla="*/ 190697 h 577729"/>
                <a:gd name="connsiteX3" fmla="*/ 495202 w 578419"/>
                <a:gd name="connsiteY3" fmla="*/ 213620 h 577729"/>
                <a:gd name="connsiteX4" fmla="*/ 248298 w 578419"/>
                <a:gd name="connsiteY4" fmla="*/ 460039 h 577729"/>
                <a:gd name="connsiteX5" fmla="*/ 225330 w 578419"/>
                <a:gd name="connsiteY5" fmla="*/ 460039 h 577729"/>
                <a:gd name="connsiteX6" fmla="*/ 219588 w 578419"/>
                <a:gd name="connsiteY6" fmla="*/ 454309 h 577729"/>
                <a:gd name="connsiteX7" fmla="*/ 215282 w 578419"/>
                <a:gd name="connsiteY7" fmla="*/ 450011 h 577729"/>
                <a:gd name="connsiteX8" fmla="*/ 190879 w 578419"/>
                <a:gd name="connsiteY8" fmla="*/ 425655 h 577729"/>
                <a:gd name="connsiteX9" fmla="*/ 84652 w 578419"/>
                <a:gd name="connsiteY9" fmla="*/ 318205 h 577729"/>
                <a:gd name="connsiteX10" fmla="*/ 84652 w 578419"/>
                <a:gd name="connsiteY10" fmla="*/ 295282 h 577729"/>
                <a:gd name="connsiteX11" fmla="*/ 117669 w 578419"/>
                <a:gd name="connsiteY11" fmla="*/ 262330 h 577729"/>
                <a:gd name="connsiteX12" fmla="*/ 140636 w 578419"/>
                <a:gd name="connsiteY12" fmla="*/ 262330 h 577729"/>
                <a:gd name="connsiteX13" fmla="*/ 236814 w 578419"/>
                <a:gd name="connsiteY13" fmla="*/ 358320 h 577729"/>
                <a:gd name="connsiteX14" fmla="*/ 439218 w 578419"/>
                <a:gd name="connsiteY14" fmla="*/ 157745 h 577729"/>
                <a:gd name="connsiteX15" fmla="*/ 449984 w 578419"/>
                <a:gd name="connsiteY15" fmla="*/ 152373 h 577729"/>
                <a:gd name="connsiteX16" fmla="*/ 289927 w 578419"/>
                <a:gd name="connsiteY16" fmla="*/ 45874 h 577729"/>
                <a:gd name="connsiteX17" fmla="*/ 45929 w 578419"/>
                <a:gd name="connsiteY17" fmla="*/ 289581 h 577729"/>
                <a:gd name="connsiteX18" fmla="*/ 289927 w 578419"/>
                <a:gd name="connsiteY18" fmla="*/ 531855 h 577729"/>
                <a:gd name="connsiteX19" fmla="*/ 532490 w 578419"/>
                <a:gd name="connsiteY19" fmla="*/ 289581 h 577729"/>
                <a:gd name="connsiteX20" fmla="*/ 289927 w 578419"/>
                <a:gd name="connsiteY20" fmla="*/ 45874 h 577729"/>
                <a:gd name="connsiteX21" fmla="*/ 289927 w 578419"/>
                <a:gd name="connsiteY21" fmla="*/ 0 h 577729"/>
                <a:gd name="connsiteX22" fmla="*/ 578419 w 578419"/>
                <a:gd name="connsiteY22" fmla="*/ 289581 h 577729"/>
                <a:gd name="connsiteX23" fmla="*/ 289927 w 578419"/>
                <a:gd name="connsiteY23" fmla="*/ 577729 h 577729"/>
                <a:gd name="connsiteX24" fmla="*/ 0 w 578419"/>
                <a:gd name="connsiteY24" fmla="*/ 289581 h 577729"/>
                <a:gd name="connsiteX25" fmla="*/ 289927 w 578419"/>
                <a:gd name="connsiteY25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8419" h="577729">
                  <a:moveTo>
                    <a:pt x="449984" y="152373"/>
                  </a:moveTo>
                  <a:cubicBezTo>
                    <a:pt x="453931" y="152373"/>
                    <a:pt x="457879" y="154164"/>
                    <a:pt x="460750" y="157745"/>
                  </a:cubicBezTo>
                  <a:lnTo>
                    <a:pt x="495202" y="190697"/>
                  </a:lnTo>
                  <a:cubicBezTo>
                    <a:pt x="500944" y="196428"/>
                    <a:pt x="500944" y="207889"/>
                    <a:pt x="495202" y="213620"/>
                  </a:cubicBezTo>
                  <a:lnTo>
                    <a:pt x="248298" y="460039"/>
                  </a:lnTo>
                  <a:cubicBezTo>
                    <a:pt x="241121" y="465770"/>
                    <a:pt x="231072" y="465770"/>
                    <a:pt x="225330" y="460039"/>
                  </a:cubicBezTo>
                  <a:lnTo>
                    <a:pt x="219588" y="454309"/>
                  </a:lnTo>
                  <a:lnTo>
                    <a:pt x="215282" y="450011"/>
                  </a:lnTo>
                  <a:lnTo>
                    <a:pt x="190879" y="425655"/>
                  </a:lnTo>
                  <a:lnTo>
                    <a:pt x="84652" y="318205"/>
                  </a:lnTo>
                  <a:cubicBezTo>
                    <a:pt x="77475" y="312474"/>
                    <a:pt x="77475" y="302445"/>
                    <a:pt x="84652" y="295282"/>
                  </a:cubicBezTo>
                  <a:lnTo>
                    <a:pt x="117669" y="262330"/>
                  </a:lnTo>
                  <a:cubicBezTo>
                    <a:pt x="124846" y="256600"/>
                    <a:pt x="134895" y="256600"/>
                    <a:pt x="140636" y="262330"/>
                  </a:cubicBezTo>
                  <a:lnTo>
                    <a:pt x="236814" y="358320"/>
                  </a:lnTo>
                  <a:lnTo>
                    <a:pt x="439218" y="157745"/>
                  </a:lnTo>
                  <a:cubicBezTo>
                    <a:pt x="442089" y="154164"/>
                    <a:pt x="446036" y="152373"/>
                    <a:pt x="449984" y="152373"/>
                  </a:cubicBezTo>
                  <a:close/>
                  <a:moveTo>
                    <a:pt x="289927" y="45874"/>
                  </a:moveTo>
                  <a:cubicBezTo>
                    <a:pt x="155011" y="45874"/>
                    <a:pt x="45929" y="154826"/>
                    <a:pt x="45929" y="289581"/>
                  </a:cubicBezTo>
                  <a:cubicBezTo>
                    <a:pt x="45929" y="422903"/>
                    <a:pt x="155011" y="531855"/>
                    <a:pt x="289927" y="531855"/>
                  </a:cubicBezTo>
                  <a:cubicBezTo>
                    <a:pt x="423408" y="531855"/>
                    <a:pt x="532490" y="422903"/>
                    <a:pt x="532490" y="289581"/>
                  </a:cubicBezTo>
                  <a:cubicBezTo>
                    <a:pt x="532490" y="154826"/>
                    <a:pt x="423408" y="45874"/>
                    <a:pt x="289927" y="45874"/>
                  </a:cubicBezTo>
                  <a:close/>
                  <a:moveTo>
                    <a:pt x="289927" y="0"/>
                  </a:moveTo>
                  <a:cubicBezTo>
                    <a:pt x="449244" y="0"/>
                    <a:pt x="578419" y="129021"/>
                    <a:pt x="578419" y="289581"/>
                  </a:cubicBezTo>
                  <a:cubicBezTo>
                    <a:pt x="578419" y="448708"/>
                    <a:pt x="449244" y="577729"/>
                    <a:pt x="289927" y="577729"/>
                  </a:cubicBezTo>
                  <a:cubicBezTo>
                    <a:pt x="129175" y="577729"/>
                    <a:pt x="0" y="448708"/>
                    <a:pt x="0" y="289581"/>
                  </a:cubicBezTo>
                  <a:cubicBezTo>
                    <a:pt x="0" y="129021"/>
                    <a:pt x="129175" y="0"/>
                    <a:pt x="289927" y="0"/>
                  </a:cubicBezTo>
                  <a:close/>
                </a:path>
              </a:pathLst>
            </a:custGeom>
            <a:solidFill>
              <a:srgbClr val="1BC3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9" name="affirmative-check-mark_2301"/>
            <p:cNvSpPr>
              <a:spLocks noChangeAspect="1"/>
            </p:cNvSpPr>
            <p:nvPr/>
          </p:nvSpPr>
          <p:spPr bwMode="auto">
            <a:xfrm>
              <a:off x="6349743" y="5184224"/>
              <a:ext cx="354449" cy="354026"/>
            </a:xfrm>
            <a:custGeom>
              <a:avLst/>
              <a:gdLst>
                <a:gd name="connsiteX0" fmla="*/ 449984 w 578419"/>
                <a:gd name="connsiteY0" fmla="*/ 152373 h 577729"/>
                <a:gd name="connsiteX1" fmla="*/ 460750 w 578419"/>
                <a:gd name="connsiteY1" fmla="*/ 157745 h 577729"/>
                <a:gd name="connsiteX2" fmla="*/ 495202 w 578419"/>
                <a:gd name="connsiteY2" fmla="*/ 190697 h 577729"/>
                <a:gd name="connsiteX3" fmla="*/ 495202 w 578419"/>
                <a:gd name="connsiteY3" fmla="*/ 213620 h 577729"/>
                <a:gd name="connsiteX4" fmla="*/ 248298 w 578419"/>
                <a:gd name="connsiteY4" fmla="*/ 460039 h 577729"/>
                <a:gd name="connsiteX5" fmla="*/ 225330 w 578419"/>
                <a:gd name="connsiteY5" fmla="*/ 460039 h 577729"/>
                <a:gd name="connsiteX6" fmla="*/ 219588 w 578419"/>
                <a:gd name="connsiteY6" fmla="*/ 454309 h 577729"/>
                <a:gd name="connsiteX7" fmla="*/ 215282 w 578419"/>
                <a:gd name="connsiteY7" fmla="*/ 450011 h 577729"/>
                <a:gd name="connsiteX8" fmla="*/ 190879 w 578419"/>
                <a:gd name="connsiteY8" fmla="*/ 425655 h 577729"/>
                <a:gd name="connsiteX9" fmla="*/ 84652 w 578419"/>
                <a:gd name="connsiteY9" fmla="*/ 318205 h 577729"/>
                <a:gd name="connsiteX10" fmla="*/ 84652 w 578419"/>
                <a:gd name="connsiteY10" fmla="*/ 295282 h 577729"/>
                <a:gd name="connsiteX11" fmla="*/ 117669 w 578419"/>
                <a:gd name="connsiteY11" fmla="*/ 262330 h 577729"/>
                <a:gd name="connsiteX12" fmla="*/ 140636 w 578419"/>
                <a:gd name="connsiteY12" fmla="*/ 262330 h 577729"/>
                <a:gd name="connsiteX13" fmla="*/ 236814 w 578419"/>
                <a:gd name="connsiteY13" fmla="*/ 358320 h 577729"/>
                <a:gd name="connsiteX14" fmla="*/ 439218 w 578419"/>
                <a:gd name="connsiteY14" fmla="*/ 157745 h 577729"/>
                <a:gd name="connsiteX15" fmla="*/ 449984 w 578419"/>
                <a:gd name="connsiteY15" fmla="*/ 152373 h 577729"/>
                <a:gd name="connsiteX16" fmla="*/ 289927 w 578419"/>
                <a:gd name="connsiteY16" fmla="*/ 45874 h 577729"/>
                <a:gd name="connsiteX17" fmla="*/ 45929 w 578419"/>
                <a:gd name="connsiteY17" fmla="*/ 289581 h 577729"/>
                <a:gd name="connsiteX18" fmla="*/ 289927 w 578419"/>
                <a:gd name="connsiteY18" fmla="*/ 531855 h 577729"/>
                <a:gd name="connsiteX19" fmla="*/ 532490 w 578419"/>
                <a:gd name="connsiteY19" fmla="*/ 289581 h 577729"/>
                <a:gd name="connsiteX20" fmla="*/ 289927 w 578419"/>
                <a:gd name="connsiteY20" fmla="*/ 45874 h 577729"/>
                <a:gd name="connsiteX21" fmla="*/ 289927 w 578419"/>
                <a:gd name="connsiteY21" fmla="*/ 0 h 577729"/>
                <a:gd name="connsiteX22" fmla="*/ 578419 w 578419"/>
                <a:gd name="connsiteY22" fmla="*/ 289581 h 577729"/>
                <a:gd name="connsiteX23" fmla="*/ 289927 w 578419"/>
                <a:gd name="connsiteY23" fmla="*/ 577729 h 577729"/>
                <a:gd name="connsiteX24" fmla="*/ 0 w 578419"/>
                <a:gd name="connsiteY24" fmla="*/ 289581 h 577729"/>
                <a:gd name="connsiteX25" fmla="*/ 289927 w 578419"/>
                <a:gd name="connsiteY25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8419" h="577729">
                  <a:moveTo>
                    <a:pt x="449984" y="152373"/>
                  </a:moveTo>
                  <a:cubicBezTo>
                    <a:pt x="453931" y="152373"/>
                    <a:pt x="457879" y="154164"/>
                    <a:pt x="460750" y="157745"/>
                  </a:cubicBezTo>
                  <a:lnTo>
                    <a:pt x="495202" y="190697"/>
                  </a:lnTo>
                  <a:cubicBezTo>
                    <a:pt x="500944" y="196428"/>
                    <a:pt x="500944" y="207889"/>
                    <a:pt x="495202" y="213620"/>
                  </a:cubicBezTo>
                  <a:lnTo>
                    <a:pt x="248298" y="460039"/>
                  </a:lnTo>
                  <a:cubicBezTo>
                    <a:pt x="241121" y="465770"/>
                    <a:pt x="231072" y="465770"/>
                    <a:pt x="225330" y="460039"/>
                  </a:cubicBezTo>
                  <a:lnTo>
                    <a:pt x="219588" y="454309"/>
                  </a:lnTo>
                  <a:lnTo>
                    <a:pt x="215282" y="450011"/>
                  </a:lnTo>
                  <a:lnTo>
                    <a:pt x="190879" y="425655"/>
                  </a:lnTo>
                  <a:lnTo>
                    <a:pt x="84652" y="318205"/>
                  </a:lnTo>
                  <a:cubicBezTo>
                    <a:pt x="77475" y="312474"/>
                    <a:pt x="77475" y="302445"/>
                    <a:pt x="84652" y="295282"/>
                  </a:cubicBezTo>
                  <a:lnTo>
                    <a:pt x="117669" y="262330"/>
                  </a:lnTo>
                  <a:cubicBezTo>
                    <a:pt x="124846" y="256600"/>
                    <a:pt x="134895" y="256600"/>
                    <a:pt x="140636" y="262330"/>
                  </a:cubicBezTo>
                  <a:lnTo>
                    <a:pt x="236814" y="358320"/>
                  </a:lnTo>
                  <a:lnTo>
                    <a:pt x="439218" y="157745"/>
                  </a:lnTo>
                  <a:cubicBezTo>
                    <a:pt x="442089" y="154164"/>
                    <a:pt x="446036" y="152373"/>
                    <a:pt x="449984" y="152373"/>
                  </a:cubicBezTo>
                  <a:close/>
                  <a:moveTo>
                    <a:pt x="289927" y="45874"/>
                  </a:moveTo>
                  <a:cubicBezTo>
                    <a:pt x="155011" y="45874"/>
                    <a:pt x="45929" y="154826"/>
                    <a:pt x="45929" y="289581"/>
                  </a:cubicBezTo>
                  <a:cubicBezTo>
                    <a:pt x="45929" y="422903"/>
                    <a:pt x="155011" y="531855"/>
                    <a:pt x="289927" y="531855"/>
                  </a:cubicBezTo>
                  <a:cubicBezTo>
                    <a:pt x="423408" y="531855"/>
                    <a:pt x="532490" y="422903"/>
                    <a:pt x="532490" y="289581"/>
                  </a:cubicBezTo>
                  <a:cubicBezTo>
                    <a:pt x="532490" y="154826"/>
                    <a:pt x="423408" y="45874"/>
                    <a:pt x="289927" y="45874"/>
                  </a:cubicBezTo>
                  <a:close/>
                  <a:moveTo>
                    <a:pt x="289927" y="0"/>
                  </a:moveTo>
                  <a:cubicBezTo>
                    <a:pt x="449244" y="0"/>
                    <a:pt x="578419" y="129021"/>
                    <a:pt x="578419" y="289581"/>
                  </a:cubicBezTo>
                  <a:cubicBezTo>
                    <a:pt x="578419" y="448708"/>
                    <a:pt x="449244" y="577729"/>
                    <a:pt x="289927" y="577729"/>
                  </a:cubicBezTo>
                  <a:cubicBezTo>
                    <a:pt x="129175" y="577729"/>
                    <a:pt x="0" y="448708"/>
                    <a:pt x="0" y="289581"/>
                  </a:cubicBezTo>
                  <a:cubicBezTo>
                    <a:pt x="0" y="129021"/>
                    <a:pt x="129175" y="0"/>
                    <a:pt x="289927" y="0"/>
                  </a:cubicBezTo>
                  <a:close/>
                </a:path>
              </a:pathLst>
            </a:custGeom>
            <a:solidFill>
              <a:srgbClr val="1BC3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0" name="affirmative-check-mark_2301"/>
            <p:cNvSpPr>
              <a:spLocks noChangeAspect="1"/>
            </p:cNvSpPr>
            <p:nvPr/>
          </p:nvSpPr>
          <p:spPr bwMode="auto">
            <a:xfrm>
              <a:off x="6349743" y="5631627"/>
              <a:ext cx="354449" cy="354026"/>
            </a:xfrm>
            <a:custGeom>
              <a:avLst/>
              <a:gdLst>
                <a:gd name="connsiteX0" fmla="*/ 449984 w 578419"/>
                <a:gd name="connsiteY0" fmla="*/ 152373 h 577729"/>
                <a:gd name="connsiteX1" fmla="*/ 460750 w 578419"/>
                <a:gd name="connsiteY1" fmla="*/ 157745 h 577729"/>
                <a:gd name="connsiteX2" fmla="*/ 495202 w 578419"/>
                <a:gd name="connsiteY2" fmla="*/ 190697 h 577729"/>
                <a:gd name="connsiteX3" fmla="*/ 495202 w 578419"/>
                <a:gd name="connsiteY3" fmla="*/ 213620 h 577729"/>
                <a:gd name="connsiteX4" fmla="*/ 248298 w 578419"/>
                <a:gd name="connsiteY4" fmla="*/ 460039 h 577729"/>
                <a:gd name="connsiteX5" fmla="*/ 225330 w 578419"/>
                <a:gd name="connsiteY5" fmla="*/ 460039 h 577729"/>
                <a:gd name="connsiteX6" fmla="*/ 219588 w 578419"/>
                <a:gd name="connsiteY6" fmla="*/ 454309 h 577729"/>
                <a:gd name="connsiteX7" fmla="*/ 215282 w 578419"/>
                <a:gd name="connsiteY7" fmla="*/ 450011 h 577729"/>
                <a:gd name="connsiteX8" fmla="*/ 190879 w 578419"/>
                <a:gd name="connsiteY8" fmla="*/ 425655 h 577729"/>
                <a:gd name="connsiteX9" fmla="*/ 84652 w 578419"/>
                <a:gd name="connsiteY9" fmla="*/ 318205 h 577729"/>
                <a:gd name="connsiteX10" fmla="*/ 84652 w 578419"/>
                <a:gd name="connsiteY10" fmla="*/ 295282 h 577729"/>
                <a:gd name="connsiteX11" fmla="*/ 117669 w 578419"/>
                <a:gd name="connsiteY11" fmla="*/ 262330 h 577729"/>
                <a:gd name="connsiteX12" fmla="*/ 140636 w 578419"/>
                <a:gd name="connsiteY12" fmla="*/ 262330 h 577729"/>
                <a:gd name="connsiteX13" fmla="*/ 236814 w 578419"/>
                <a:gd name="connsiteY13" fmla="*/ 358320 h 577729"/>
                <a:gd name="connsiteX14" fmla="*/ 439218 w 578419"/>
                <a:gd name="connsiteY14" fmla="*/ 157745 h 577729"/>
                <a:gd name="connsiteX15" fmla="*/ 449984 w 578419"/>
                <a:gd name="connsiteY15" fmla="*/ 152373 h 577729"/>
                <a:gd name="connsiteX16" fmla="*/ 289927 w 578419"/>
                <a:gd name="connsiteY16" fmla="*/ 45874 h 577729"/>
                <a:gd name="connsiteX17" fmla="*/ 45929 w 578419"/>
                <a:gd name="connsiteY17" fmla="*/ 289581 h 577729"/>
                <a:gd name="connsiteX18" fmla="*/ 289927 w 578419"/>
                <a:gd name="connsiteY18" fmla="*/ 531855 h 577729"/>
                <a:gd name="connsiteX19" fmla="*/ 532490 w 578419"/>
                <a:gd name="connsiteY19" fmla="*/ 289581 h 577729"/>
                <a:gd name="connsiteX20" fmla="*/ 289927 w 578419"/>
                <a:gd name="connsiteY20" fmla="*/ 45874 h 577729"/>
                <a:gd name="connsiteX21" fmla="*/ 289927 w 578419"/>
                <a:gd name="connsiteY21" fmla="*/ 0 h 577729"/>
                <a:gd name="connsiteX22" fmla="*/ 578419 w 578419"/>
                <a:gd name="connsiteY22" fmla="*/ 289581 h 577729"/>
                <a:gd name="connsiteX23" fmla="*/ 289927 w 578419"/>
                <a:gd name="connsiteY23" fmla="*/ 577729 h 577729"/>
                <a:gd name="connsiteX24" fmla="*/ 0 w 578419"/>
                <a:gd name="connsiteY24" fmla="*/ 289581 h 577729"/>
                <a:gd name="connsiteX25" fmla="*/ 289927 w 578419"/>
                <a:gd name="connsiteY25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8419" h="577729">
                  <a:moveTo>
                    <a:pt x="449984" y="152373"/>
                  </a:moveTo>
                  <a:cubicBezTo>
                    <a:pt x="453931" y="152373"/>
                    <a:pt x="457879" y="154164"/>
                    <a:pt x="460750" y="157745"/>
                  </a:cubicBezTo>
                  <a:lnTo>
                    <a:pt x="495202" y="190697"/>
                  </a:lnTo>
                  <a:cubicBezTo>
                    <a:pt x="500944" y="196428"/>
                    <a:pt x="500944" y="207889"/>
                    <a:pt x="495202" y="213620"/>
                  </a:cubicBezTo>
                  <a:lnTo>
                    <a:pt x="248298" y="460039"/>
                  </a:lnTo>
                  <a:cubicBezTo>
                    <a:pt x="241121" y="465770"/>
                    <a:pt x="231072" y="465770"/>
                    <a:pt x="225330" y="460039"/>
                  </a:cubicBezTo>
                  <a:lnTo>
                    <a:pt x="219588" y="454309"/>
                  </a:lnTo>
                  <a:lnTo>
                    <a:pt x="215282" y="450011"/>
                  </a:lnTo>
                  <a:lnTo>
                    <a:pt x="190879" y="425655"/>
                  </a:lnTo>
                  <a:lnTo>
                    <a:pt x="84652" y="318205"/>
                  </a:lnTo>
                  <a:cubicBezTo>
                    <a:pt x="77475" y="312474"/>
                    <a:pt x="77475" y="302445"/>
                    <a:pt x="84652" y="295282"/>
                  </a:cubicBezTo>
                  <a:lnTo>
                    <a:pt x="117669" y="262330"/>
                  </a:lnTo>
                  <a:cubicBezTo>
                    <a:pt x="124846" y="256600"/>
                    <a:pt x="134895" y="256600"/>
                    <a:pt x="140636" y="262330"/>
                  </a:cubicBezTo>
                  <a:lnTo>
                    <a:pt x="236814" y="358320"/>
                  </a:lnTo>
                  <a:lnTo>
                    <a:pt x="439218" y="157745"/>
                  </a:lnTo>
                  <a:cubicBezTo>
                    <a:pt x="442089" y="154164"/>
                    <a:pt x="446036" y="152373"/>
                    <a:pt x="449984" y="152373"/>
                  </a:cubicBezTo>
                  <a:close/>
                  <a:moveTo>
                    <a:pt x="289927" y="45874"/>
                  </a:moveTo>
                  <a:cubicBezTo>
                    <a:pt x="155011" y="45874"/>
                    <a:pt x="45929" y="154826"/>
                    <a:pt x="45929" y="289581"/>
                  </a:cubicBezTo>
                  <a:cubicBezTo>
                    <a:pt x="45929" y="422903"/>
                    <a:pt x="155011" y="531855"/>
                    <a:pt x="289927" y="531855"/>
                  </a:cubicBezTo>
                  <a:cubicBezTo>
                    <a:pt x="423408" y="531855"/>
                    <a:pt x="532490" y="422903"/>
                    <a:pt x="532490" y="289581"/>
                  </a:cubicBezTo>
                  <a:cubicBezTo>
                    <a:pt x="532490" y="154826"/>
                    <a:pt x="423408" y="45874"/>
                    <a:pt x="289927" y="45874"/>
                  </a:cubicBezTo>
                  <a:close/>
                  <a:moveTo>
                    <a:pt x="289927" y="0"/>
                  </a:moveTo>
                  <a:cubicBezTo>
                    <a:pt x="449244" y="0"/>
                    <a:pt x="578419" y="129021"/>
                    <a:pt x="578419" y="289581"/>
                  </a:cubicBezTo>
                  <a:cubicBezTo>
                    <a:pt x="578419" y="448708"/>
                    <a:pt x="449244" y="577729"/>
                    <a:pt x="289927" y="577729"/>
                  </a:cubicBezTo>
                  <a:cubicBezTo>
                    <a:pt x="129175" y="577729"/>
                    <a:pt x="0" y="448708"/>
                    <a:pt x="0" y="289581"/>
                  </a:cubicBezTo>
                  <a:cubicBezTo>
                    <a:pt x="0" y="129021"/>
                    <a:pt x="129175" y="0"/>
                    <a:pt x="289927" y="0"/>
                  </a:cubicBezTo>
                  <a:close/>
                </a:path>
              </a:pathLst>
            </a:custGeom>
            <a:solidFill>
              <a:srgbClr val="1BC3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41" name="affirmative-check-mark_2301"/>
            <p:cNvSpPr>
              <a:spLocks noChangeAspect="1"/>
            </p:cNvSpPr>
            <p:nvPr/>
          </p:nvSpPr>
          <p:spPr bwMode="auto">
            <a:xfrm>
              <a:off x="6349743" y="6089329"/>
              <a:ext cx="354449" cy="354026"/>
            </a:xfrm>
            <a:custGeom>
              <a:avLst/>
              <a:gdLst>
                <a:gd name="connsiteX0" fmla="*/ 449984 w 578419"/>
                <a:gd name="connsiteY0" fmla="*/ 152373 h 577729"/>
                <a:gd name="connsiteX1" fmla="*/ 460750 w 578419"/>
                <a:gd name="connsiteY1" fmla="*/ 157745 h 577729"/>
                <a:gd name="connsiteX2" fmla="*/ 495202 w 578419"/>
                <a:gd name="connsiteY2" fmla="*/ 190697 h 577729"/>
                <a:gd name="connsiteX3" fmla="*/ 495202 w 578419"/>
                <a:gd name="connsiteY3" fmla="*/ 213620 h 577729"/>
                <a:gd name="connsiteX4" fmla="*/ 248298 w 578419"/>
                <a:gd name="connsiteY4" fmla="*/ 460039 h 577729"/>
                <a:gd name="connsiteX5" fmla="*/ 225330 w 578419"/>
                <a:gd name="connsiteY5" fmla="*/ 460039 h 577729"/>
                <a:gd name="connsiteX6" fmla="*/ 219588 w 578419"/>
                <a:gd name="connsiteY6" fmla="*/ 454309 h 577729"/>
                <a:gd name="connsiteX7" fmla="*/ 215282 w 578419"/>
                <a:gd name="connsiteY7" fmla="*/ 450011 h 577729"/>
                <a:gd name="connsiteX8" fmla="*/ 190879 w 578419"/>
                <a:gd name="connsiteY8" fmla="*/ 425655 h 577729"/>
                <a:gd name="connsiteX9" fmla="*/ 84652 w 578419"/>
                <a:gd name="connsiteY9" fmla="*/ 318205 h 577729"/>
                <a:gd name="connsiteX10" fmla="*/ 84652 w 578419"/>
                <a:gd name="connsiteY10" fmla="*/ 295282 h 577729"/>
                <a:gd name="connsiteX11" fmla="*/ 117669 w 578419"/>
                <a:gd name="connsiteY11" fmla="*/ 262330 h 577729"/>
                <a:gd name="connsiteX12" fmla="*/ 140636 w 578419"/>
                <a:gd name="connsiteY12" fmla="*/ 262330 h 577729"/>
                <a:gd name="connsiteX13" fmla="*/ 236814 w 578419"/>
                <a:gd name="connsiteY13" fmla="*/ 358320 h 577729"/>
                <a:gd name="connsiteX14" fmla="*/ 439218 w 578419"/>
                <a:gd name="connsiteY14" fmla="*/ 157745 h 577729"/>
                <a:gd name="connsiteX15" fmla="*/ 449984 w 578419"/>
                <a:gd name="connsiteY15" fmla="*/ 152373 h 577729"/>
                <a:gd name="connsiteX16" fmla="*/ 289927 w 578419"/>
                <a:gd name="connsiteY16" fmla="*/ 45874 h 577729"/>
                <a:gd name="connsiteX17" fmla="*/ 45929 w 578419"/>
                <a:gd name="connsiteY17" fmla="*/ 289581 h 577729"/>
                <a:gd name="connsiteX18" fmla="*/ 289927 w 578419"/>
                <a:gd name="connsiteY18" fmla="*/ 531855 h 577729"/>
                <a:gd name="connsiteX19" fmla="*/ 532490 w 578419"/>
                <a:gd name="connsiteY19" fmla="*/ 289581 h 577729"/>
                <a:gd name="connsiteX20" fmla="*/ 289927 w 578419"/>
                <a:gd name="connsiteY20" fmla="*/ 45874 h 577729"/>
                <a:gd name="connsiteX21" fmla="*/ 289927 w 578419"/>
                <a:gd name="connsiteY21" fmla="*/ 0 h 577729"/>
                <a:gd name="connsiteX22" fmla="*/ 578419 w 578419"/>
                <a:gd name="connsiteY22" fmla="*/ 289581 h 577729"/>
                <a:gd name="connsiteX23" fmla="*/ 289927 w 578419"/>
                <a:gd name="connsiteY23" fmla="*/ 577729 h 577729"/>
                <a:gd name="connsiteX24" fmla="*/ 0 w 578419"/>
                <a:gd name="connsiteY24" fmla="*/ 289581 h 577729"/>
                <a:gd name="connsiteX25" fmla="*/ 289927 w 578419"/>
                <a:gd name="connsiteY25" fmla="*/ 0 h 577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578419" h="577729">
                  <a:moveTo>
                    <a:pt x="449984" y="152373"/>
                  </a:moveTo>
                  <a:cubicBezTo>
                    <a:pt x="453931" y="152373"/>
                    <a:pt x="457879" y="154164"/>
                    <a:pt x="460750" y="157745"/>
                  </a:cubicBezTo>
                  <a:lnTo>
                    <a:pt x="495202" y="190697"/>
                  </a:lnTo>
                  <a:cubicBezTo>
                    <a:pt x="500944" y="196428"/>
                    <a:pt x="500944" y="207889"/>
                    <a:pt x="495202" y="213620"/>
                  </a:cubicBezTo>
                  <a:lnTo>
                    <a:pt x="248298" y="460039"/>
                  </a:lnTo>
                  <a:cubicBezTo>
                    <a:pt x="241121" y="465770"/>
                    <a:pt x="231072" y="465770"/>
                    <a:pt x="225330" y="460039"/>
                  </a:cubicBezTo>
                  <a:lnTo>
                    <a:pt x="219588" y="454309"/>
                  </a:lnTo>
                  <a:lnTo>
                    <a:pt x="215282" y="450011"/>
                  </a:lnTo>
                  <a:lnTo>
                    <a:pt x="190879" y="425655"/>
                  </a:lnTo>
                  <a:lnTo>
                    <a:pt x="84652" y="318205"/>
                  </a:lnTo>
                  <a:cubicBezTo>
                    <a:pt x="77475" y="312474"/>
                    <a:pt x="77475" y="302445"/>
                    <a:pt x="84652" y="295282"/>
                  </a:cubicBezTo>
                  <a:lnTo>
                    <a:pt x="117669" y="262330"/>
                  </a:lnTo>
                  <a:cubicBezTo>
                    <a:pt x="124846" y="256600"/>
                    <a:pt x="134895" y="256600"/>
                    <a:pt x="140636" y="262330"/>
                  </a:cubicBezTo>
                  <a:lnTo>
                    <a:pt x="236814" y="358320"/>
                  </a:lnTo>
                  <a:lnTo>
                    <a:pt x="439218" y="157745"/>
                  </a:lnTo>
                  <a:cubicBezTo>
                    <a:pt x="442089" y="154164"/>
                    <a:pt x="446036" y="152373"/>
                    <a:pt x="449984" y="152373"/>
                  </a:cubicBezTo>
                  <a:close/>
                  <a:moveTo>
                    <a:pt x="289927" y="45874"/>
                  </a:moveTo>
                  <a:cubicBezTo>
                    <a:pt x="155011" y="45874"/>
                    <a:pt x="45929" y="154826"/>
                    <a:pt x="45929" y="289581"/>
                  </a:cubicBezTo>
                  <a:cubicBezTo>
                    <a:pt x="45929" y="422903"/>
                    <a:pt x="155011" y="531855"/>
                    <a:pt x="289927" y="531855"/>
                  </a:cubicBezTo>
                  <a:cubicBezTo>
                    <a:pt x="423408" y="531855"/>
                    <a:pt x="532490" y="422903"/>
                    <a:pt x="532490" y="289581"/>
                  </a:cubicBezTo>
                  <a:cubicBezTo>
                    <a:pt x="532490" y="154826"/>
                    <a:pt x="423408" y="45874"/>
                    <a:pt x="289927" y="45874"/>
                  </a:cubicBezTo>
                  <a:close/>
                  <a:moveTo>
                    <a:pt x="289927" y="0"/>
                  </a:moveTo>
                  <a:cubicBezTo>
                    <a:pt x="449244" y="0"/>
                    <a:pt x="578419" y="129021"/>
                    <a:pt x="578419" y="289581"/>
                  </a:cubicBezTo>
                  <a:cubicBezTo>
                    <a:pt x="578419" y="448708"/>
                    <a:pt x="449244" y="577729"/>
                    <a:pt x="289927" y="577729"/>
                  </a:cubicBezTo>
                  <a:cubicBezTo>
                    <a:pt x="129175" y="577729"/>
                    <a:pt x="0" y="448708"/>
                    <a:pt x="0" y="289581"/>
                  </a:cubicBezTo>
                  <a:cubicBezTo>
                    <a:pt x="0" y="129021"/>
                    <a:pt x="129175" y="0"/>
                    <a:pt x="289927" y="0"/>
                  </a:cubicBezTo>
                  <a:close/>
                </a:path>
              </a:pathLst>
            </a:custGeom>
            <a:solidFill>
              <a:srgbClr val="1BC377"/>
            </a:solidFill>
            <a:ln>
              <a:noFill/>
            </a:ln>
          </p:spPr>
          <p:txBody>
            <a:bodyPr/>
            <a:lstStyle/>
            <a:p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3746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组合 46"/>
          <p:cNvGrpSpPr/>
          <p:nvPr/>
        </p:nvGrpSpPr>
        <p:grpSpPr>
          <a:xfrm>
            <a:off x="1388613" y="1017594"/>
            <a:ext cx="1847412" cy="1859941"/>
            <a:chOff x="1722304" y="1605495"/>
            <a:chExt cx="1847412" cy="1859941"/>
          </a:xfrm>
        </p:grpSpPr>
        <p:pic>
          <p:nvPicPr>
            <p:cNvPr id="5" name="图片 4" descr="imgapp-1"/>
            <p:cNvPicPr/>
            <p:nvPr/>
          </p:nvPicPr>
          <p:blipFill rotWithShape="1"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918" r="25871"/>
            <a:stretch/>
          </p:blipFill>
          <p:spPr bwMode="auto">
            <a:xfrm>
              <a:off x="2351543" y="1605495"/>
              <a:ext cx="588935" cy="157393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矩形 7"/>
            <p:cNvSpPr/>
            <p:nvPr/>
          </p:nvSpPr>
          <p:spPr>
            <a:xfrm>
              <a:off x="1722304" y="3157659"/>
              <a:ext cx="184741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OET-213H-BTM32</a:t>
              </a:r>
              <a:endPara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>
            <a:off x="3563745" y="1028140"/>
            <a:ext cx="1881230" cy="1859941"/>
            <a:chOff x="4009143" y="1605495"/>
            <a:chExt cx="1881230" cy="1859941"/>
          </a:xfrm>
        </p:grpSpPr>
        <p:pic>
          <p:nvPicPr>
            <p:cNvPr id="6" name="图片 5" descr="imgapp"/>
            <p:cNvPicPr/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81" r="17545"/>
            <a:stretch/>
          </p:blipFill>
          <p:spPr bwMode="auto">
            <a:xfrm>
              <a:off x="4632042" y="1605495"/>
              <a:ext cx="635432" cy="158977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" name="矩形 8"/>
            <p:cNvSpPr/>
            <p:nvPr/>
          </p:nvSpPr>
          <p:spPr>
            <a:xfrm>
              <a:off x="4009143" y="3157659"/>
              <a:ext cx="188123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OET-515H-BTM32</a:t>
              </a:r>
              <a:endPara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52" name="组合 51"/>
          <p:cNvGrpSpPr/>
          <p:nvPr/>
        </p:nvGrpSpPr>
        <p:grpSpPr>
          <a:xfrm>
            <a:off x="5857576" y="1212823"/>
            <a:ext cx="1983505" cy="1675258"/>
            <a:chOff x="5956370" y="1790178"/>
            <a:chExt cx="1983505" cy="1675258"/>
          </a:xfrm>
        </p:grpSpPr>
        <p:pic>
          <p:nvPicPr>
            <p:cNvPr id="7" name="图片 6"/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6721570" y="1790178"/>
              <a:ext cx="453104" cy="1229750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5956370" y="3157659"/>
              <a:ext cx="198350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OET-223L-BTM32</a:t>
              </a:r>
              <a:endPara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4" name="文本框 13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Продукты</a:t>
            </a:r>
            <a:endParaRPr lang="en-US" altLang="zh-CN" sz="4000" b="1" dirty="0" smtClean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="" xmlns:a16="http://schemas.microsoft.com/office/drawing/2014/main" id="{8950E9CC-18CD-42DB-8920-16337389E52E}"/>
              </a:ext>
            </a:extLst>
          </p:cNvPr>
          <p:cNvSpPr/>
          <p:nvPr/>
        </p:nvSpPr>
        <p:spPr>
          <a:xfrm>
            <a:off x="177270" y="3810023"/>
            <a:ext cx="1952624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Экран</a:t>
            </a:r>
            <a:endParaRPr kumimoji="0" lang="en-US" altLang="zh-CN" sz="16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1332244" y="3727237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7-дюймовый сенсорный экран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="" xmlns:a16="http://schemas.microsoft.com/office/drawing/2014/main" id="{FD5A8DFB-A18A-4AEE-878A-3917771F20DF}"/>
              </a:ext>
            </a:extLst>
          </p:cNvPr>
          <p:cNvSpPr/>
          <p:nvPr/>
        </p:nvSpPr>
        <p:spPr>
          <a:xfrm>
            <a:off x="177270" y="4297450"/>
            <a:ext cx="1246401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Камера</a:t>
            </a:r>
            <a:endParaRPr lang="en-US" altLang="zh-CN" sz="16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="" xmlns:a16="http://schemas.microsoft.com/office/drawing/2014/main" id="{49BE7920-7488-490D-8851-6919738605A3}"/>
              </a:ext>
            </a:extLst>
          </p:cNvPr>
          <p:cNvSpPr/>
          <p:nvPr/>
        </p:nvSpPr>
        <p:spPr>
          <a:xfrm>
            <a:off x="177270" y="5395757"/>
            <a:ext cx="1346730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Объем памяти</a:t>
            </a:r>
            <a:endParaRPr lang="en-US" altLang="zh-CN" sz="12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2" name="矩形 31">
            <a:extLst>
              <a:ext uri="{FF2B5EF4-FFF2-40B4-BE49-F238E27FC236}">
                <a16:creationId xmlns="" xmlns:a16="http://schemas.microsoft.com/office/drawing/2014/main" id="{28F29838-606A-4F71-AA3F-B8A756F02265}"/>
              </a:ext>
            </a:extLst>
          </p:cNvPr>
          <p:cNvSpPr/>
          <p:nvPr/>
        </p:nvSpPr>
        <p:spPr>
          <a:xfrm>
            <a:off x="177269" y="5861846"/>
            <a:ext cx="1154975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Количество</a:t>
            </a:r>
          </a:p>
          <a:p>
            <a:pPr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лиц</a:t>
            </a:r>
            <a:endParaRPr lang="en-US" altLang="zh-CN" sz="16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="" xmlns:a16="http://schemas.microsoft.com/office/drawing/2014/main" id="{8181D346-AD94-4E54-B1A3-99D351FB9673}"/>
              </a:ext>
            </a:extLst>
          </p:cNvPr>
          <p:cNvSpPr/>
          <p:nvPr/>
        </p:nvSpPr>
        <p:spPr>
          <a:xfrm>
            <a:off x="177269" y="6534535"/>
            <a:ext cx="967265" cy="24622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lvl="0" defTabSz="457200">
              <a:defRPr/>
            </a:pPr>
            <a:r>
              <a:rPr lang="ru-RU" altLang="zh-CN" sz="1600" dirty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Установка</a:t>
            </a:r>
            <a:endParaRPr lang="en-US" altLang="zh-CN" sz="12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grpSp>
        <p:nvGrpSpPr>
          <p:cNvPr id="53" name="组合 52"/>
          <p:cNvGrpSpPr/>
          <p:nvPr/>
        </p:nvGrpSpPr>
        <p:grpSpPr>
          <a:xfrm>
            <a:off x="8387097" y="1048480"/>
            <a:ext cx="1893680" cy="1839601"/>
            <a:chOff x="7961520" y="1790178"/>
            <a:chExt cx="1893680" cy="1675258"/>
          </a:xfrm>
        </p:grpSpPr>
        <p:sp>
          <p:nvSpPr>
            <p:cNvPr id="17" name="矩形 16"/>
            <p:cNvSpPr/>
            <p:nvPr/>
          </p:nvSpPr>
          <p:spPr>
            <a:xfrm>
              <a:off x="7961520" y="3157659"/>
              <a:ext cx="1893680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altLang="zh-CN" sz="14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OET-523L-BTM32</a:t>
              </a:r>
            </a:p>
          </p:txBody>
        </p:sp>
        <p:pic>
          <p:nvPicPr>
            <p:cNvPr id="40" name="图片 39"/>
            <p:cNvPicPr/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681808" y="1790178"/>
              <a:ext cx="453104" cy="1229750"/>
            </a:xfrm>
            <a:prstGeom prst="rect">
              <a:avLst/>
            </a:prstGeom>
          </p:spPr>
        </p:pic>
      </p:grpSp>
      <p:sp>
        <p:nvSpPr>
          <p:cNvPr id="43" name="矩形 42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1332244" y="4214913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Двойная 2-мегапиксельная камера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1332244" y="542653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4GB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5" name="矩形 44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1332244" y="6000345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10,000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6" name="矩形 45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1167452" y="6320205"/>
            <a:ext cx="2068573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настенный / напольный стенд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49" name="矩形 48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3524867" y="3717689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10-дюймовый </a:t>
            </a: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сенсорный экран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0" name="矩形 49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3537573" y="4214913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Двойная 2-мегапиксельная камера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1" name="矩形 50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3537573" y="542653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16GB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4" name="矩形 53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3537573" y="6000345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50,000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5" name="矩形 54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3510997" y="6319091"/>
            <a:ext cx="1986726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настенный / напольный стенд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6" name="矩形 55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5873016" y="381002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7-дюймовый </a:t>
            </a: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экран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7" name="矩形 56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5873016" y="4222723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2-мегапиксельная </a:t>
            </a: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камера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8" name="矩形 57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5873016" y="542653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4</a:t>
            </a: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GB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59" name="矩形 58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5873016" y="6000345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10,000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0" name="矩形 59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5716325" y="6319090"/>
            <a:ext cx="2266007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турникет / напольная </a:t>
            </a: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         установка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1" name="矩形 60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8357625" y="381002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7-дюймовый экран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2" name="矩形 61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8357625" y="4214913"/>
            <a:ext cx="1952624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2-мегапиксельная </a:t>
            </a: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камера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3" name="矩形 62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8357625" y="542653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16GB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4" name="矩形 63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8357625" y="6000345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en-US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50,000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66" name="矩形 65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8200934" y="6336782"/>
            <a:ext cx="2266007" cy="43088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400" dirty="0">
                <a:latin typeface="Calibri" panose="020F0502020204030204" pitchFamily="34" charset="0"/>
                <a:sym typeface="Calibri" panose="020F0502020204030204" pitchFamily="34" charset="0"/>
              </a:rPr>
              <a:t>турникет / напольная установка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67" name="直接连接符 66"/>
          <p:cNvCxnSpPr/>
          <p:nvPr/>
        </p:nvCxnSpPr>
        <p:spPr>
          <a:xfrm>
            <a:off x="37962" y="3058812"/>
            <a:ext cx="10242815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8" name="组合 67"/>
          <p:cNvGrpSpPr/>
          <p:nvPr/>
        </p:nvGrpSpPr>
        <p:grpSpPr>
          <a:xfrm>
            <a:off x="37962" y="3058812"/>
            <a:ext cx="2362338" cy="658877"/>
            <a:chOff x="172872" y="3429000"/>
            <a:chExt cx="1398001" cy="479555"/>
          </a:xfrm>
        </p:grpSpPr>
        <p:sp>
          <p:nvSpPr>
            <p:cNvPr id="69" name="平行四边形 68"/>
            <p:cNvSpPr/>
            <p:nvPr/>
          </p:nvSpPr>
          <p:spPr>
            <a:xfrm flipH="1">
              <a:off x="237373" y="3472862"/>
              <a:ext cx="1333500" cy="435693"/>
            </a:xfrm>
            <a:prstGeom prst="parallelogram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70" name="平行四边形 69"/>
            <p:cNvSpPr/>
            <p:nvPr/>
          </p:nvSpPr>
          <p:spPr>
            <a:xfrm flipH="1">
              <a:off x="172872" y="3429000"/>
              <a:ext cx="1333500" cy="435693"/>
            </a:xfrm>
            <a:prstGeom prst="parallelogram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b="1" dirty="0">
                  <a:latin typeface="Calibri" panose="020F0502020204030204" pitchFamily="34" charset="0"/>
                  <a:sym typeface="Calibri" panose="020F0502020204030204" pitchFamily="34" charset="0"/>
                </a:rPr>
                <a:t>Основные характеристики</a:t>
              </a:r>
              <a:endParaRPr lang="zh-CN" altLang="en-US" b="1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71" name="矩形 70">
            <a:extLst>
              <a:ext uri="{FF2B5EF4-FFF2-40B4-BE49-F238E27FC236}">
                <a16:creationId xmlns="" xmlns:a16="http://schemas.microsoft.com/office/drawing/2014/main" id="{FD5A8DFB-A18A-4AEE-878A-3917771F20DF}"/>
              </a:ext>
            </a:extLst>
          </p:cNvPr>
          <p:cNvSpPr/>
          <p:nvPr/>
        </p:nvSpPr>
        <p:spPr>
          <a:xfrm>
            <a:off x="177270" y="4706291"/>
            <a:ext cx="1246401" cy="49244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defTabSz="457200">
              <a:defRPr/>
            </a:pPr>
            <a:r>
              <a:rPr lang="ru-RU" altLang="zh-CN" sz="1600" dirty="0" smtClean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Температура</a:t>
            </a:r>
            <a:endParaRPr lang="ru-RU" altLang="zh-CN" sz="16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  <a:p>
            <a:pPr defTabSz="457200">
              <a:defRPr/>
            </a:pPr>
            <a:r>
              <a:rPr lang="ru-RU" altLang="zh-CN" sz="1600" dirty="0">
                <a:latin typeface="Calibri" panose="020F0502020204030204" pitchFamily="34" charset="0"/>
                <a:cs typeface="+mn-ea"/>
                <a:sym typeface="Calibri" panose="020F0502020204030204" pitchFamily="34" charset="0"/>
              </a:rPr>
              <a:t>измерение</a:t>
            </a:r>
            <a:endParaRPr lang="en-US" altLang="zh-CN" sz="16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2" name="矩形 71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1332244" y="484307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zh-CN" altLang="en-US" sz="1400" noProof="0" dirty="0">
                <a:latin typeface="Calibri" panose="020F0502020204030204" pitchFamily="34" charset="0"/>
                <a:sym typeface="Calibri" panose="020F0502020204030204" pitchFamily="34" charset="0"/>
              </a:rPr>
              <a:t>√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3" name="矩形 72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3537573" y="484307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zh-CN" altLang="en-US" sz="1400" dirty="0">
                <a:latin typeface="Calibri" panose="020F0502020204030204" pitchFamily="34" charset="0"/>
                <a:sym typeface="Calibri" panose="020F0502020204030204" pitchFamily="34" charset="0"/>
              </a:rPr>
              <a:t>√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4" name="矩形 73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5873016" y="484307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zh-CN" altLang="en-US" sz="1400" dirty="0">
                <a:latin typeface="Calibri" panose="020F0502020204030204" pitchFamily="34" charset="0"/>
                <a:sym typeface="Calibri" panose="020F0502020204030204" pitchFamily="34" charset="0"/>
              </a:rPr>
              <a:t>√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sp>
        <p:nvSpPr>
          <p:cNvPr id="75" name="矩形 74">
            <a:extLst>
              <a:ext uri="{FF2B5EF4-FFF2-40B4-BE49-F238E27FC236}">
                <a16:creationId xmlns="" xmlns:a16="http://schemas.microsoft.com/office/drawing/2014/main" id="{B7CE582E-7EEB-4CDC-8E30-20A246933FC7}"/>
              </a:ext>
            </a:extLst>
          </p:cNvPr>
          <p:cNvSpPr/>
          <p:nvPr/>
        </p:nvSpPr>
        <p:spPr>
          <a:xfrm>
            <a:off x="8357625" y="4843074"/>
            <a:ext cx="1952624" cy="21544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algn="ctr" defTabSz="457200">
              <a:defRPr/>
            </a:pPr>
            <a:r>
              <a:rPr lang="zh-CN" altLang="en-US" sz="1400" dirty="0">
                <a:latin typeface="Calibri" panose="020F0502020204030204" pitchFamily="34" charset="0"/>
                <a:sym typeface="Calibri" panose="020F0502020204030204" pitchFamily="34" charset="0"/>
              </a:rPr>
              <a:t>√</a:t>
            </a:r>
            <a:endParaRPr lang="en-US" altLang="zh-CN" sz="1400" dirty="0">
              <a:latin typeface="Calibri" panose="020F0502020204030204" pitchFamily="34" charset="0"/>
              <a:cs typeface="+mn-ea"/>
              <a:sym typeface="Calibri" panose="020F0502020204030204" pitchFamily="34" charset="0"/>
            </a:endParaRPr>
          </a:p>
        </p:txBody>
      </p:sp>
      <p:cxnSp>
        <p:nvCxnSpPr>
          <p:cNvPr id="76" name="直接连接符 75"/>
          <p:cNvCxnSpPr/>
          <p:nvPr/>
        </p:nvCxnSpPr>
        <p:spPr>
          <a:xfrm>
            <a:off x="10580915" y="3058812"/>
            <a:ext cx="151778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图片 7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0746" y="924316"/>
            <a:ext cx="1133550" cy="1518258"/>
          </a:xfrm>
          <a:prstGeom prst="rect">
            <a:avLst/>
          </a:prstGeom>
        </p:spPr>
      </p:pic>
      <p:sp>
        <p:nvSpPr>
          <p:cNvPr id="79" name="矩形 78"/>
          <p:cNvSpPr/>
          <p:nvPr/>
        </p:nvSpPr>
        <p:spPr>
          <a:xfrm>
            <a:off x="10466941" y="2442573"/>
            <a:ext cx="16317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zh-CN" sz="1400" dirty="0" smtClean="0">
                <a:latin typeface="Calibri" panose="020F0502020204030204" pitchFamily="34" charset="0"/>
                <a:sym typeface="Calibri" panose="020F0502020204030204" pitchFamily="34" charset="0"/>
              </a:rPr>
              <a:t>Дополнительная подставка</a:t>
            </a:r>
            <a:endParaRPr lang="en-US" altLang="zh-CN" sz="14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205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矩形 45"/>
          <p:cNvSpPr/>
          <p:nvPr/>
        </p:nvSpPr>
        <p:spPr>
          <a:xfrm>
            <a:off x="0" y="1159800"/>
            <a:ext cx="12192000" cy="1105469"/>
          </a:xfrm>
          <a:prstGeom prst="rect">
            <a:avLst/>
          </a:prstGeom>
          <a:solidFill>
            <a:schemeClr val="accent1">
              <a:lumMod val="75000"/>
              <a:alpha val="5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" name="íṡľîḋê"/>
          <p:cNvSpPr/>
          <p:nvPr/>
        </p:nvSpPr>
        <p:spPr>
          <a:xfrm rot="10800000" flipV="1">
            <a:off x="6089650" y="4699815"/>
            <a:ext cx="1935764" cy="1935763"/>
          </a:xfrm>
          <a:prstGeom prst="teardrop">
            <a:avLst/>
          </a:prstGeom>
          <a:blipFill dpi="0" rotWithShape="1">
            <a:blip r:embed="rId3"/>
            <a:srcRect/>
            <a:stretch>
              <a:fillRect l="3000"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" name="í$ľiďé"/>
          <p:cNvSpPr/>
          <p:nvPr/>
        </p:nvSpPr>
        <p:spPr>
          <a:xfrm rot="10800000" flipH="1" flipV="1">
            <a:off x="4153886" y="4699815"/>
            <a:ext cx="1935764" cy="1935763"/>
          </a:xfrm>
          <a:prstGeom prst="teardrop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7" name="íṩļíḑè"/>
          <p:cNvSpPr/>
          <p:nvPr/>
        </p:nvSpPr>
        <p:spPr bwMode="auto">
          <a:xfrm>
            <a:off x="4153886" y="2764053"/>
            <a:ext cx="1935764" cy="1935763"/>
          </a:xfrm>
          <a:custGeom>
            <a:avLst/>
            <a:gdLst>
              <a:gd name="T0" fmla="*/ 0 w 20320"/>
              <a:gd name="T1" fmla="*/ 10160 h 20320"/>
              <a:gd name="T2" fmla="*/ 10160 w 20320"/>
              <a:gd name="T3" fmla="*/ 20320 h 20320"/>
              <a:gd name="T4" fmla="*/ 20320 w 20320"/>
              <a:gd name="T5" fmla="*/ 20320 h 20320"/>
              <a:gd name="T6" fmla="*/ 20320 w 20320"/>
              <a:gd name="T7" fmla="*/ 10160 h 20320"/>
              <a:gd name="T8" fmla="*/ 10160 w 20320"/>
              <a:gd name="T9" fmla="*/ 0 h 20320"/>
              <a:gd name="T10" fmla="*/ 0 w 20320"/>
              <a:gd name="T11" fmla="*/ 1016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20" h="20320">
                <a:moveTo>
                  <a:pt x="0" y="10160"/>
                </a:moveTo>
                <a:cubicBezTo>
                  <a:pt x="0" y="15772"/>
                  <a:pt x="4549" y="20320"/>
                  <a:pt x="10160" y="20320"/>
                </a:cubicBezTo>
                <a:cubicBezTo>
                  <a:pt x="13547" y="20320"/>
                  <a:pt x="16934" y="20320"/>
                  <a:pt x="20320" y="20320"/>
                </a:cubicBezTo>
                <a:cubicBezTo>
                  <a:pt x="20320" y="16934"/>
                  <a:pt x="20320" y="13547"/>
                  <a:pt x="20320" y="10160"/>
                </a:cubicBezTo>
                <a:cubicBezTo>
                  <a:pt x="20320" y="4549"/>
                  <a:pt x="15772" y="0"/>
                  <a:pt x="10160" y="0"/>
                </a:cubicBezTo>
                <a:cubicBezTo>
                  <a:pt x="4549" y="0"/>
                  <a:pt x="0" y="4549"/>
                  <a:pt x="0" y="10160"/>
                </a:cubicBezTo>
              </a:path>
            </a:pathLst>
          </a:custGeom>
          <a:blipFill>
            <a:blip r:embed="rId5"/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>
              <a:solidFill>
                <a:schemeClr val="lt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8" name="íṩḷïḍê"/>
          <p:cNvSpPr/>
          <p:nvPr/>
        </p:nvSpPr>
        <p:spPr bwMode="auto">
          <a:xfrm>
            <a:off x="6089650" y="2764653"/>
            <a:ext cx="1935162" cy="1935162"/>
          </a:xfrm>
          <a:custGeom>
            <a:avLst/>
            <a:gdLst>
              <a:gd name="T0" fmla="*/ 20320 w 20320"/>
              <a:gd name="T1" fmla="*/ 10160 h 20320"/>
              <a:gd name="T2" fmla="*/ 10160 w 20320"/>
              <a:gd name="T3" fmla="*/ 20320 h 20320"/>
              <a:gd name="T4" fmla="*/ 0 w 20320"/>
              <a:gd name="T5" fmla="*/ 20320 h 20320"/>
              <a:gd name="T6" fmla="*/ 0 w 20320"/>
              <a:gd name="T7" fmla="*/ 10160 h 20320"/>
              <a:gd name="T8" fmla="*/ 10160 w 20320"/>
              <a:gd name="T9" fmla="*/ 0 h 20320"/>
              <a:gd name="T10" fmla="*/ 20320 w 20320"/>
              <a:gd name="T11" fmla="*/ 10160 h 20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0320" h="20320">
                <a:moveTo>
                  <a:pt x="20320" y="10160"/>
                </a:moveTo>
                <a:cubicBezTo>
                  <a:pt x="20320" y="15772"/>
                  <a:pt x="15772" y="20320"/>
                  <a:pt x="10160" y="20320"/>
                </a:cubicBezTo>
                <a:cubicBezTo>
                  <a:pt x="6774" y="20320"/>
                  <a:pt x="3387" y="20320"/>
                  <a:pt x="0" y="20320"/>
                </a:cubicBezTo>
                <a:cubicBezTo>
                  <a:pt x="0" y="16934"/>
                  <a:pt x="0" y="13547"/>
                  <a:pt x="0" y="10160"/>
                </a:cubicBezTo>
                <a:cubicBezTo>
                  <a:pt x="0" y="4549"/>
                  <a:pt x="4549" y="0"/>
                  <a:pt x="10160" y="0"/>
                </a:cubicBezTo>
                <a:cubicBezTo>
                  <a:pt x="15772" y="0"/>
                  <a:pt x="20320" y="4549"/>
                  <a:pt x="20320" y="10160"/>
                </a:cubicBezTo>
              </a:path>
            </a:pathLst>
          </a:cu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38100" cap="flat" cmpd="sng" algn="ctr">
            <a:solidFill>
              <a:schemeClr val="bg1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 defTabSz="914377"/>
            <a:endParaRPr lang="zh-CN" altLang="en-US">
              <a:solidFill>
                <a:schemeClr val="lt1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0" name="iś1ïḍê"/>
          <p:cNvGrpSpPr/>
          <p:nvPr/>
        </p:nvGrpSpPr>
        <p:grpSpPr>
          <a:xfrm>
            <a:off x="660401" y="3183286"/>
            <a:ext cx="7878895" cy="3028056"/>
            <a:chOff x="660401" y="2115671"/>
            <a:chExt cx="7878895" cy="3028056"/>
          </a:xfrm>
        </p:grpSpPr>
        <p:grpSp>
          <p:nvGrpSpPr>
            <p:cNvPr id="23" name="işḷíḋê"/>
            <p:cNvGrpSpPr/>
            <p:nvPr/>
          </p:nvGrpSpPr>
          <p:grpSpPr>
            <a:xfrm>
              <a:off x="660401" y="2115671"/>
              <a:ext cx="7878895" cy="3028055"/>
              <a:chOff x="660401" y="2115671"/>
              <a:chExt cx="7878895" cy="3028055"/>
            </a:xfrm>
          </p:grpSpPr>
          <p:grpSp>
            <p:nvGrpSpPr>
              <p:cNvPr id="31" name="íṡḻídê"/>
              <p:cNvGrpSpPr/>
              <p:nvPr/>
            </p:nvGrpSpPr>
            <p:grpSpPr>
              <a:xfrm>
                <a:off x="660401" y="2120675"/>
                <a:ext cx="2846306" cy="1087289"/>
                <a:chOff x="8208730" y="2240023"/>
                <a:chExt cx="3334918" cy="1087289"/>
              </a:xfrm>
            </p:grpSpPr>
            <p:sp>
              <p:nvSpPr>
                <p:cNvPr id="35" name="iŝlíḑé">
                  <a:extLst>
                    <a:ext uri="{FF2B5EF4-FFF2-40B4-BE49-F238E27FC236}">
  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21D2456-A6A6-43F5-AD86-0A010D24A2F0}"/>
                    </a:ext>
                  </a:extLst>
                </p:cNvPr>
                <p:cNvSpPr txBox="1"/>
                <p:nvPr/>
              </p:nvSpPr>
              <p:spPr>
                <a:xfrm>
                  <a:off x="8233478" y="2240023"/>
                  <a:ext cx="3310170" cy="417624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 rtlCol="0" anchor="b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/>
                  <a:r>
                    <a:rPr lang="ru-RU" altLang="zh-CN" b="1" dirty="0" smtClean="0">
                      <a:latin typeface="Calibri" panose="020F0502020204030204" pitchFamily="34" charset="0"/>
                      <a:sym typeface="Calibri" panose="020F0502020204030204" pitchFamily="34" charset="0"/>
                    </a:rPr>
                    <a:t>Школы</a:t>
                  </a:r>
                  <a:endParaRPr lang="id-ID" b="1" dirty="0"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  <p:sp>
              <p:nvSpPr>
                <p:cNvPr id="36" name="ïṧļîḍè">
                  <a:extLst>
                    <a:ext uri="{FF2B5EF4-FFF2-40B4-BE49-F238E27FC236}">
  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E07573-A8E5-42F7-B445-E2E8E3B47ABD}"/>
                    </a:ext>
                  </a:extLst>
                </p:cNvPr>
                <p:cNvSpPr/>
                <p:nvPr/>
              </p:nvSpPr>
              <p:spPr bwMode="auto">
                <a:xfrm>
                  <a:off x="8208730" y="2657650"/>
                  <a:ext cx="3310170" cy="669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91440" tIns="45720" rIns="91440" bIns="45720" anchor="t" anchorCtr="0">
                  <a:normAutofit/>
                </a:bodyPr>
                <a:lstStyle>
                  <a:defPPr>
                    <a:defRPr lang="zh-CN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tx1"/>
                      </a:solidFill>
                    </a:defRPr>
                  </a:lvl9pPr>
                </a:lstStyle>
                <a:p>
                  <a:pPr algn="r">
                    <a:lnSpc>
                      <a:spcPct val="150000"/>
                    </a:lnSpc>
                  </a:pPr>
                  <a:endParaRPr lang="en-US" altLang="zh-CN" sz="1100" dirty="0">
                    <a:latin typeface="Calibri" panose="020F0502020204030204" pitchFamily="34" charset="0"/>
                    <a:sym typeface="Calibri" panose="020F0502020204030204" pitchFamily="34" charset="0"/>
                  </a:endParaRPr>
                </a:p>
              </p:txBody>
            </p:sp>
          </p:grpSp>
          <p:sp>
            <p:nvSpPr>
              <p:cNvPr id="33" name="isļîḍé"/>
              <p:cNvSpPr/>
              <p:nvPr/>
            </p:nvSpPr>
            <p:spPr>
              <a:xfrm>
                <a:off x="3718274" y="2115671"/>
                <a:ext cx="1028969" cy="102896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7" name="isļîḍé"/>
              <p:cNvSpPr/>
              <p:nvPr/>
            </p:nvSpPr>
            <p:spPr>
              <a:xfrm>
                <a:off x="3718274" y="4114757"/>
                <a:ext cx="1028969" cy="102896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8" name="isļîḍé"/>
              <p:cNvSpPr/>
              <p:nvPr/>
            </p:nvSpPr>
            <p:spPr>
              <a:xfrm>
                <a:off x="7510327" y="4114757"/>
                <a:ext cx="1028969" cy="102896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9" name="isļîḍé"/>
              <p:cNvSpPr/>
              <p:nvPr/>
            </p:nvSpPr>
            <p:spPr>
              <a:xfrm>
                <a:off x="7510327" y="2115671"/>
                <a:ext cx="1028969" cy="1028969"/>
              </a:xfrm>
              <a:prstGeom prst="ellipse">
                <a:avLst/>
              </a:prstGeom>
              <a:solidFill>
                <a:schemeClr val="accent1">
                  <a:alpha val="65000"/>
                </a:schemeClr>
              </a:solidFill>
              <a:ln w="38100" cap="rnd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914354"/>
                <a:endParaRPr lang="zh-CN" altLang="en-US" sz="2000" b="1" dirty="0">
                  <a:solidFill>
                    <a:schemeClr val="bg1"/>
                  </a:solidFill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  <p:grpSp>
          <p:nvGrpSpPr>
            <p:cNvPr id="25" name="íşlïḋè"/>
            <p:cNvGrpSpPr/>
            <p:nvPr/>
          </p:nvGrpSpPr>
          <p:grpSpPr>
            <a:xfrm>
              <a:off x="660401" y="4056438"/>
              <a:ext cx="2825184" cy="1087289"/>
              <a:chOff x="8208730" y="2240023"/>
              <a:chExt cx="3310170" cy="1087289"/>
            </a:xfrm>
          </p:grpSpPr>
          <p:sp>
            <p:nvSpPr>
              <p:cNvPr id="29" name="îṥḻîḋ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21D2456-A6A6-43F5-AD86-0A010D24A2F0}"/>
                  </a:ext>
                </a:extLst>
              </p:cNvPr>
              <p:cNvSpPr txBox="1"/>
              <p:nvPr/>
            </p:nvSpPr>
            <p:spPr>
              <a:xfrm>
                <a:off x="8208730" y="2240023"/>
                <a:ext cx="3310170" cy="417624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 rtlCol="0" anchor="b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/>
                <a:r>
                  <a:rPr lang="ru-RU" b="1" dirty="0" smtClean="0">
                    <a:latin typeface="Calibri" panose="020F0502020204030204" pitchFamily="34" charset="0"/>
                    <a:sym typeface="Calibri" panose="020F0502020204030204" pitchFamily="34" charset="0"/>
                  </a:rPr>
                  <a:t>Общественные места</a:t>
                </a:r>
                <a:endParaRPr lang="id-ID" b="1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sp>
            <p:nvSpPr>
              <p:cNvPr id="30" name="islíde">
                <a:extLst>
                  <a:ext uri="{FF2B5EF4-FFF2-40B4-BE49-F238E27FC236}">
  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E07573-A8E5-42F7-B445-E2E8E3B47ABD}"/>
                  </a:ext>
                </a:extLst>
              </p:cNvPr>
              <p:cNvSpPr/>
              <p:nvPr/>
            </p:nvSpPr>
            <p:spPr bwMode="auto">
              <a:xfrm>
                <a:off x="8208730" y="2657650"/>
                <a:ext cx="3310170" cy="6696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40" tIns="45720" rIns="91440" bIns="45720" anchor="t" anchorCtr="0"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</a:defRPr>
                </a:lvl9pPr>
              </a:lstStyle>
              <a:p>
                <a:pPr algn="r">
                  <a:lnSpc>
                    <a:spcPct val="150000"/>
                  </a:lnSpc>
                </a:pPr>
                <a:endParaRPr lang="en-US" altLang="zh-CN" sz="1100" dirty="0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</p:grpSp>
      </p:grpSp>
      <p:grpSp>
        <p:nvGrpSpPr>
          <p:cNvPr id="11" name="îSḷîḑe"/>
          <p:cNvGrpSpPr/>
          <p:nvPr/>
        </p:nvGrpSpPr>
        <p:grpSpPr>
          <a:xfrm>
            <a:off x="8693716" y="3188289"/>
            <a:ext cx="2825185" cy="1087289"/>
            <a:chOff x="8208730" y="2240023"/>
            <a:chExt cx="3310171" cy="1087289"/>
          </a:xfrm>
        </p:grpSpPr>
        <p:sp>
          <p:nvSpPr>
            <p:cNvPr id="21" name="íšḷiḑè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21D2456-A6A6-43F5-AD86-0A010D24A2F0}"/>
                </a:ext>
              </a:extLst>
            </p:cNvPr>
            <p:cNvSpPr txBox="1"/>
            <p:nvPr/>
          </p:nvSpPr>
          <p:spPr>
            <a:xfrm>
              <a:off x="8208731" y="2240023"/>
              <a:ext cx="3310170" cy="41762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r>
                <a:rPr lang="ru-RU" altLang="zh-CN" b="1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Предприятие</a:t>
              </a:r>
              <a:endParaRPr lang="id-ID" b="1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2" name="ïṣliďe">
              <a:extLst>
                <a:ext uri="{FF2B5EF4-FFF2-40B4-BE49-F238E27FC236}">
  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F8E07573-A8E5-42F7-B445-E2E8E3B47ABD}"/>
                </a:ext>
              </a:extLst>
            </p:cNvPr>
            <p:cNvSpPr/>
            <p:nvPr/>
          </p:nvSpPr>
          <p:spPr bwMode="auto">
            <a:xfrm>
              <a:off x="8208730" y="2657650"/>
              <a:ext cx="3310170" cy="6696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</a:pPr>
              <a:endParaRPr lang="en-US" altLang="zh-CN" sz="11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17" name="ïŝ1íḑê">
            <a:extLst>
              <a:ext uri="{FF2B5EF4-FFF2-40B4-BE49-F238E27FC236}">
                <a16:creationId xmlns="" xmlns:lc="http://schemas.openxmlformats.org/drawingml/2006/lockedCanvas" xmlns:a16="http://schemas.microsoft.com/office/drawing/2014/main" xmlns:p14="http://schemas.microsoft.com/office/powerpoint/2010/main" xmlns:a14="http://schemas.microsoft.com/office/drawing/2010/main" id="{921D2456-A6A6-43F5-AD86-0A010D24A2F0}"/>
              </a:ext>
            </a:extLst>
          </p:cNvPr>
          <p:cNvSpPr txBox="1"/>
          <p:nvPr/>
        </p:nvSpPr>
        <p:spPr>
          <a:xfrm>
            <a:off x="8693716" y="5124052"/>
            <a:ext cx="2825184" cy="417624"/>
          </a:xfrm>
          <a:prstGeom prst="rect">
            <a:avLst/>
          </a:prstGeom>
          <a:noFill/>
        </p:spPr>
        <p:txBody>
          <a:bodyPr wrap="square" lIns="91440" tIns="45720" rIns="91440" bIns="45720" rtlCol="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ru-RU" altLang="zh-CN" b="1" dirty="0" smtClean="0">
                <a:latin typeface="Calibri" panose="020F0502020204030204" pitchFamily="34" charset="0"/>
                <a:sym typeface="Calibri" panose="020F0502020204030204" pitchFamily="34" charset="0"/>
              </a:rPr>
              <a:t>Строительные площадки</a:t>
            </a:r>
            <a:endParaRPr lang="id-ID" b="1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40" name="图片 39" descr="imgapp-1"/>
          <p:cNvPicPr/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18" r="25871"/>
          <a:stretch/>
        </p:blipFill>
        <p:spPr bwMode="auto">
          <a:xfrm>
            <a:off x="4052037" y="5245382"/>
            <a:ext cx="361442" cy="96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图片 40" descr="imgapp"/>
          <p:cNvPicPr/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1" r="17545"/>
          <a:stretch/>
        </p:blipFill>
        <p:spPr bwMode="auto">
          <a:xfrm>
            <a:off x="4032668" y="3281913"/>
            <a:ext cx="359746" cy="9000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图片 41"/>
          <p:cNvPicPr/>
          <p:nvPr/>
        </p:nvPicPr>
        <p:blipFill>
          <a:blip r:embed="rId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7862389" y="5282240"/>
            <a:ext cx="317445" cy="861564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14915" y="3051169"/>
            <a:ext cx="789752" cy="1260954"/>
          </a:xfrm>
          <a:prstGeom prst="rect">
            <a:avLst/>
          </a:prstGeom>
        </p:spPr>
      </p:pic>
      <p:sp>
        <p:nvSpPr>
          <p:cNvPr id="44" name="矩形 43"/>
          <p:cNvSpPr/>
          <p:nvPr/>
        </p:nvSpPr>
        <p:spPr>
          <a:xfrm>
            <a:off x="689946" y="1250869"/>
            <a:ext cx="1082895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zh-CN" dirty="0">
                <a:solidFill>
                  <a:prstClr val="black"/>
                </a:solidFill>
                <a:latin typeface="Calibri" panose="020F0502020204030204" pitchFamily="34" charset="0"/>
                <a:sym typeface="Calibri" panose="020F0502020204030204" pitchFamily="34" charset="0"/>
              </a:rPr>
              <a:t>Благодаря автоматическому распознаванию лиц и измерению температуры это решение может применяться в различных сценариях, таких как школа, предприятие, сообщество, супермаркет, торговый центр, строительные площадки и банк и т. Д.</a:t>
            </a:r>
            <a:endParaRPr lang="en-US" altLang="zh-CN" dirty="0">
              <a:solidFill>
                <a:prstClr val="black"/>
              </a:solidFill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9" name="文本框 48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Применение</a:t>
            </a:r>
            <a:endParaRPr lang="en-US" altLang="zh-CN" sz="4000" b="1" dirty="0" smtClean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63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>
            <a:spLocks noChangeArrowheads="1"/>
          </p:cNvSpPr>
          <p:nvPr/>
        </p:nvSpPr>
        <p:spPr bwMode="auto">
          <a:xfrm>
            <a:off x="396708" y="340594"/>
            <a:ext cx="1049989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4000" b="1" dirty="0" smtClean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Video</a:t>
            </a:r>
          </a:p>
        </p:txBody>
      </p:sp>
      <p:cxnSp>
        <p:nvCxnSpPr>
          <p:cNvPr id="17" name="直接连接符 16"/>
          <p:cNvCxnSpPr/>
          <p:nvPr/>
        </p:nvCxnSpPr>
        <p:spPr>
          <a:xfrm>
            <a:off x="6096000" y="1113817"/>
            <a:ext cx="0" cy="46303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investments-protection_73204"/>
          <p:cNvSpPr>
            <a:spLocks noChangeAspect="1"/>
          </p:cNvSpPr>
          <p:nvPr/>
        </p:nvSpPr>
        <p:spPr bwMode="auto">
          <a:xfrm>
            <a:off x="296988" y="5428919"/>
            <a:ext cx="216870" cy="239505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88862 h 440259"/>
              <a:gd name="T25" fmla="*/ 88862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2388" h="2641">
                <a:moveTo>
                  <a:pt x="2284" y="245"/>
                </a:moveTo>
                <a:cubicBezTo>
                  <a:pt x="2279" y="217"/>
                  <a:pt x="2258" y="195"/>
                  <a:pt x="2230" y="190"/>
                </a:cubicBezTo>
                <a:lnTo>
                  <a:pt x="1206" y="1"/>
                </a:lnTo>
                <a:cubicBezTo>
                  <a:pt x="1198" y="0"/>
                  <a:pt x="1190" y="0"/>
                  <a:pt x="1182" y="1"/>
                </a:cubicBezTo>
                <a:lnTo>
                  <a:pt x="159" y="190"/>
                </a:lnTo>
                <a:cubicBezTo>
                  <a:pt x="131" y="195"/>
                  <a:pt x="109" y="217"/>
                  <a:pt x="105" y="245"/>
                </a:cubicBezTo>
                <a:cubicBezTo>
                  <a:pt x="100" y="274"/>
                  <a:pt x="0" y="961"/>
                  <a:pt x="202" y="1554"/>
                </a:cubicBezTo>
                <a:cubicBezTo>
                  <a:pt x="405" y="2155"/>
                  <a:pt x="1128" y="2611"/>
                  <a:pt x="1159" y="2630"/>
                </a:cubicBezTo>
                <a:cubicBezTo>
                  <a:pt x="1170" y="2637"/>
                  <a:pt x="1182" y="2641"/>
                  <a:pt x="1194" y="2641"/>
                </a:cubicBezTo>
                <a:cubicBezTo>
                  <a:pt x="1207" y="2641"/>
                  <a:pt x="1219" y="2637"/>
                  <a:pt x="1230" y="2630"/>
                </a:cubicBezTo>
                <a:cubicBezTo>
                  <a:pt x="1260" y="2611"/>
                  <a:pt x="1983" y="2155"/>
                  <a:pt x="2187" y="1554"/>
                </a:cubicBezTo>
                <a:cubicBezTo>
                  <a:pt x="2388" y="961"/>
                  <a:pt x="2288" y="274"/>
                  <a:pt x="2284" y="245"/>
                </a:cubicBezTo>
                <a:close/>
                <a:moveTo>
                  <a:pt x="1994" y="1478"/>
                </a:moveTo>
                <a:cubicBezTo>
                  <a:pt x="1824" y="1972"/>
                  <a:pt x="1194" y="2357"/>
                  <a:pt x="1194" y="2357"/>
                </a:cubicBezTo>
                <a:lnTo>
                  <a:pt x="1194" y="1299"/>
                </a:lnTo>
                <a:lnTo>
                  <a:pt x="344" y="1299"/>
                </a:lnTo>
                <a:cubicBezTo>
                  <a:pt x="243" y="854"/>
                  <a:pt x="313" y="400"/>
                  <a:pt x="313" y="400"/>
                </a:cubicBezTo>
                <a:lnTo>
                  <a:pt x="1194" y="241"/>
                </a:lnTo>
                <a:lnTo>
                  <a:pt x="1194" y="1299"/>
                </a:lnTo>
                <a:lnTo>
                  <a:pt x="2045" y="1299"/>
                </a:lnTo>
                <a:cubicBezTo>
                  <a:pt x="2031" y="1359"/>
                  <a:pt x="2015" y="1420"/>
                  <a:pt x="1994" y="147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37" name="garage-wrenches_47524"/>
          <p:cNvSpPr>
            <a:spLocks noChangeAspect="1"/>
          </p:cNvSpPr>
          <p:nvPr/>
        </p:nvSpPr>
        <p:spPr bwMode="auto">
          <a:xfrm>
            <a:off x="266933" y="5726442"/>
            <a:ext cx="276980" cy="245733"/>
          </a:xfrm>
          <a:custGeom>
            <a:avLst/>
            <a:gdLst>
              <a:gd name="connsiteX0" fmla="*/ 237958 w 609046"/>
              <a:gd name="connsiteY0" fmla="*/ 339603 h 540340"/>
              <a:gd name="connsiteX1" fmla="*/ 302120 w 609046"/>
              <a:gd name="connsiteY1" fmla="*/ 409191 h 540340"/>
              <a:gd name="connsiteX2" fmla="*/ 202098 w 609046"/>
              <a:gd name="connsiteY2" fmla="*/ 525078 h 540340"/>
              <a:gd name="connsiteX3" fmla="*/ 139964 w 609046"/>
              <a:gd name="connsiteY3" fmla="*/ 529681 h 540340"/>
              <a:gd name="connsiteX4" fmla="*/ 135539 w 609046"/>
              <a:gd name="connsiteY4" fmla="*/ 525815 h 540340"/>
              <a:gd name="connsiteX5" fmla="*/ 130837 w 609046"/>
              <a:gd name="connsiteY5" fmla="*/ 463775 h 540340"/>
              <a:gd name="connsiteX6" fmla="*/ 91437 w 609046"/>
              <a:gd name="connsiteY6" fmla="*/ 7458 h 540340"/>
              <a:gd name="connsiteX7" fmla="*/ 200674 w 609046"/>
              <a:gd name="connsiteY7" fmla="*/ 42066 h 540340"/>
              <a:gd name="connsiteX8" fmla="*/ 225932 w 609046"/>
              <a:gd name="connsiteY8" fmla="*/ 154451 h 540340"/>
              <a:gd name="connsiteX9" fmla="*/ 223904 w 609046"/>
              <a:gd name="connsiteY9" fmla="*/ 160434 h 540340"/>
              <a:gd name="connsiteX10" fmla="*/ 221599 w 609046"/>
              <a:gd name="connsiteY10" fmla="*/ 166233 h 540340"/>
              <a:gd name="connsiteX11" fmla="*/ 222798 w 609046"/>
              <a:gd name="connsiteY11" fmla="*/ 167245 h 540340"/>
              <a:gd name="connsiteX12" fmla="*/ 307514 w 609046"/>
              <a:gd name="connsiteY12" fmla="*/ 259104 h 540340"/>
              <a:gd name="connsiteX13" fmla="*/ 371581 w 609046"/>
              <a:gd name="connsiteY13" fmla="*/ 328689 h 540340"/>
              <a:gd name="connsiteX14" fmla="*/ 489483 w 609046"/>
              <a:gd name="connsiteY14" fmla="*/ 456445 h 540340"/>
              <a:gd name="connsiteX15" fmla="*/ 486902 w 609046"/>
              <a:gd name="connsiteY15" fmla="*/ 518667 h 540340"/>
              <a:gd name="connsiteX16" fmla="*/ 482570 w 609046"/>
              <a:gd name="connsiteY16" fmla="*/ 522625 h 540340"/>
              <a:gd name="connsiteX17" fmla="*/ 452702 w 609046"/>
              <a:gd name="connsiteY17" fmla="*/ 534222 h 540340"/>
              <a:gd name="connsiteX18" fmla="*/ 420346 w 609046"/>
              <a:gd name="connsiteY18" fmla="*/ 520047 h 540340"/>
              <a:gd name="connsiteX19" fmla="*/ 309819 w 609046"/>
              <a:gd name="connsiteY19" fmla="*/ 400299 h 540340"/>
              <a:gd name="connsiteX20" fmla="*/ 245751 w 609046"/>
              <a:gd name="connsiteY20" fmla="*/ 330714 h 540340"/>
              <a:gd name="connsiteX21" fmla="*/ 153568 w 609046"/>
              <a:gd name="connsiteY21" fmla="*/ 230847 h 540340"/>
              <a:gd name="connsiteX22" fmla="*/ 152646 w 609046"/>
              <a:gd name="connsiteY22" fmla="*/ 229651 h 540340"/>
              <a:gd name="connsiteX23" fmla="*/ 146747 w 609046"/>
              <a:gd name="connsiteY23" fmla="*/ 231399 h 540340"/>
              <a:gd name="connsiteX24" fmla="*/ 140570 w 609046"/>
              <a:gd name="connsiteY24" fmla="*/ 232964 h 540340"/>
              <a:gd name="connsiteX25" fmla="*/ 30504 w 609046"/>
              <a:gd name="connsiteY25" fmla="*/ 198540 h 540340"/>
              <a:gd name="connsiteX26" fmla="*/ 4969 w 609046"/>
              <a:gd name="connsiteY26" fmla="*/ 86891 h 540340"/>
              <a:gd name="connsiteX27" fmla="*/ 85076 w 609046"/>
              <a:gd name="connsiteY27" fmla="*/ 173780 h 540340"/>
              <a:gd name="connsiteX28" fmla="*/ 149604 w 609046"/>
              <a:gd name="connsiteY28" fmla="*/ 157212 h 540340"/>
              <a:gd name="connsiteX29" fmla="*/ 171544 w 609046"/>
              <a:gd name="connsiteY29" fmla="*/ 94347 h 540340"/>
              <a:gd name="connsiteX30" fmla="*/ 513896 w 609046"/>
              <a:gd name="connsiteY30" fmla="*/ 1796 h 540340"/>
              <a:gd name="connsiteX31" fmla="*/ 436741 w 609046"/>
              <a:gd name="connsiteY31" fmla="*/ 91279 h 540340"/>
              <a:gd name="connsiteX32" fmla="*/ 460708 w 609046"/>
              <a:gd name="connsiteY32" fmla="*/ 153420 h 540340"/>
              <a:gd name="connsiteX33" fmla="*/ 525788 w 609046"/>
              <a:gd name="connsiteY33" fmla="*/ 167966 h 540340"/>
              <a:gd name="connsiteX34" fmla="*/ 602943 w 609046"/>
              <a:gd name="connsiteY34" fmla="*/ 78482 h 540340"/>
              <a:gd name="connsiteX35" fmla="*/ 581097 w 609046"/>
              <a:gd name="connsiteY35" fmla="*/ 190797 h 540340"/>
              <a:gd name="connsiteX36" fmla="*/ 460063 w 609046"/>
              <a:gd name="connsiteY36" fmla="*/ 225964 h 540340"/>
              <a:gd name="connsiteX37" fmla="*/ 459141 w 609046"/>
              <a:gd name="connsiteY37" fmla="*/ 227253 h 540340"/>
              <a:gd name="connsiteX38" fmla="*/ 379312 w 609046"/>
              <a:gd name="connsiteY38" fmla="*/ 319774 h 540340"/>
              <a:gd name="connsiteX39" fmla="*/ 315246 w 609046"/>
              <a:gd name="connsiteY39" fmla="*/ 250176 h 540340"/>
              <a:gd name="connsiteX40" fmla="*/ 387885 w 609046"/>
              <a:gd name="connsiteY40" fmla="*/ 165940 h 540340"/>
              <a:gd name="connsiteX41" fmla="*/ 388991 w 609046"/>
              <a:gd name="connsiteY41" fmla="*/ 164835 h 540340"/>
              <a:gd name="connsiteX42" fmla="*/ 405860 w 609046"/>
              <a:gd name="connsiteY42" fmla="*/ 40001 h 540340"/>
              <a:gd name="connsiteX43" fmla="*/ 513896 w 609046"/>
              <a:gd name="connsiteY43" fmla="*/ 1796 h 54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09046" h="540340">
                <a:moveTo>
                  <a:pt x="237958" y="339603"/>
                </a:moveTo>
                <a:lnTo>
                  <a:pt x="302120" y="409191"/>
                </a:lnTo>
                <a:lnTo>
                  <a:pt x="202098" y="525078"/>
                </a:lnTo>
                <a:cubicBezTo>
                  <a:pt x="186242" y="543488"/>
                  <a:pt x="158401" y="545513"/>
                  <a:pt x="139964" y="529681"/>
                </a:cubicBezTo>
                <a:lnTo>
                  <a:pt x="135539" y="525815"/>
                </a:lnTo>
                <a:cubicBezTo>
                  <a:pt x="117102" y="509983"/>
                  <a:pt x="114981" y="482184"/>
                  <a:pt x="130837" y="463775"/>
                </a:cubicBezTo>
                <a:close/>
                <a:moveTo>
                  <a:pt x="91437" y="7458"/>
                </a:moveTo>
                <a:cubicBezTo>
                  <a:pt x="130061" y="-734"/>
                  <a:pt x="171913" y="10863"/>
                  <a:pt x="200674" y="42066"/>
                </a:cubicBezTo>
                <a:cubicBezTo>
                  <a:pt x="229619" y="73453"/>
                  <a:pt x="237731" y="116437"/>
                  <a:pt x="225932" y="154451"/>
                </a:cubicBezTo>
                <a:cubicBezTo>
                  <a:pt x="225287" y="156476"/>
                  <a:pt x="224641" y="158501"/>
                  <a:pt x="223904" y="160434"/>
                </a:cubicBezTo>
                <a:cubicBezTo>
                  <a:pt x="223166" y="162367"/>
                  <a:pt x="222429" y="164300"/>
                  <a:pt x="221599" y="166233"/>
                </a:cubicBezTo>
                <a:cubicBezTo>
                  <a:pt x="221968" y="166601"/>
                  <a:pt x="222429" y="166877"/>
                  <a:pt x="222798" y="167245"/>
                </a:cubicBezTo>
                <a:lnTo>
                  <a:pt x="307514" y="259104"/>
                </a:lnTo>
                <a:lnTo>
                  <a:pt x="371581" y="328689"/>
                </a:lnTo>
                <a:lnTo>
                  <a:pt x="489483" y="456445"/>
                </a:lnTo>
                <a:cubicBezTo>
                  <a:pt x="505984" y="474302"/>
                  <a:pt x="504786" y="502191"/>
                  <a:pt x="486902" y="518667"/>
                </a:cubicBezTo>
                <a:lnTo>
                  <a:pt x="482570" y="522625"/>
                </a:lnTo>
                <a:cubicBezTo>
                  <a:pt x="474089" y="530448"/>
                  <a:pt x="463396" y="534222"/>
                  <a:pt x="452702" y="534222"/>
                </a:cubicBezTo>
                <a:cubicBezTo>
                  <a:pt x="440811" y="534222"/>
                  <a:pt x="429011" y="529436"/>
                  <a:pt x="420346" y="520047"/>
                </a:cubicBezTo>
                <a:lnTo>
                  <a:pt x="309819" y="400299"/>
                </a:lnTo>
                <a:lnTo>
                  <a:pt x="245751" y="330714"/>
                </a:lnTo>
                <a:lnTo>
                  <a:pt x="153568" y="230847"/>
                </a:lnTo>
                <a:cubicBezTo>
                  <a:pt x="153292" y="230479"/>
                  <a:pt x="153015" y="230019"/>
                  <a:pt x="152646" y="229651"/>
                </a:cubicBezTo>
                <a:cubicBezTo>
                  <a:pt x="150710" y="230295"/>
                  <a:pt x="148682" y="230847"/>
                  <a:pt x="146747" y="231399"/>
                </a:cubicBezTo>
                <a:cubicBezTo>
                  <a:pt x="144719" y="231952"/>
                  <a:pt x="142598" y="232504"/>
                  <a:pt x="140570" y="232964"/>
                </a:cubicBezTo>
                <a:cubicBezTo>
                  <a:pt x="101669" y="241524"/>
                  <a:pt x="59357" y="229835"/>
                  <a:pt x="30504" y="198540"/>
                </a:cubicBezTo>
                <a:cubicBezTo>
                  <a:pt x="1743" y="167337"/>
                  <a:pt x="-6462" y="124721"/>
                  <a:pt x="4969" y="86891"/>
                </a:cubicBezTo>
                <a:lnTo>
                  <a:pt x="85076" y="173780"/>
                </a:lnTo>
                <a:lnTo>
                  <a:pt x="149604" y="157212"/>
                </a:lnTo>
                <a:lnTo>
                  <a:pt x="171544" y="94347"/>
                </a:lnTo>
                <a:close/>
                <a:moveTo>
                  <a:pt x="513896" y="1796"/>
                </a:moveTo>
                <a:lnTo>
                  <a:pt x="436741" y="91279"/>
                </a:lnTo>
                <a:lnTo>
                  <a:pt x="460708" y="153420"/>
                </a:lnTo>
                <a:lnTo>
                  <a:pt x="525788" y="167966"/>
                </a:lnTo>
                <a:lnTo>
                  <a:pt x="602943" y="78482"/>
                </a:lnTo>
                <a:cubicBezTo>
                  <a:pt x="615572" y="115859"/>
                  <a:pt x="608751" y="158759"/>
                  <a:pt x="581097" y="190797"/>
                </a:cubicBezTo>
                <a:cubicBezTo>
                  <a:pt x="550308" y="226516"/>
                  <a:pt x="502466" y="238760"/>
                  <a:pt x="460063" y="225964"/>
                </a:cubicBezTo>
                <a:cubicBezTo>
                  <a:pt x="459694" y="226332"/>
                  <a:pt x="459510" y="226792"/>
                  <a:pt x="459141" y="227253"/>
                </a:cubicBezTo>
                <a:lnTo>
                  <a:pt x="379312" y="319774"/>
                </a:lnTo>
                <a:lnTo>
                  <a:pt x="315246" y="250176"/>
                </a:lnTo>
                <a:lnTo>
                  <a:pt x="387885" y="165940"/>
                </a:lnTo>
                <a:cubicBezTo>
                  <a:pt x="388254" y="165480"/>
                  <a:pt x="388622" y="165204"/>
                  <a:pt x="388991" y="164835"/>
                </a:cubicBezTo>
                <a:cubicBezTo>
                  <a:pt x="370094" y="124789"/>
                  <a:pt x="375072" y="75720"/>
                  <a:pt x="405860" y="40001"/>
                </a:cubicBezTo>
                <a:cubicBezTo>
                  <a:pt x="433515" y="7964"/>
                  <a:pt x="474996" y="-5109"/>
                  <a:pt x="513896" y="179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1" name="high-temperature_73878"/>
          <p:cNvSpPr>
            <a:spLocks noChangeAspect="1"/>
          </p:cNvSpPr>
          <p:nvPr/>
        </p:nvSpPr>
        <p:spPr bwMode="auto">
          <a:xfrm>
            <a:off x="344867" y="6030193"/>
            <a:ext cx="121113" cy="319846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88862 h 440259"/>
              <a:gd name="T23" fmla="*/ 88862 h 440259"/>
              <a:gd name="T24" fmla="*/ 278945 h 440259"/>
              <a:gd name="T25" fmla="*/ 278945 h 440259"/>
              <a:gd name="T26" fmla="*/ 278945 h 440259"/>
              <a:gd name="T27" fmla="*/ 278945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88862 h 440259"/>
              <a:gd name="T39" fmla="*/ 88862 h 440259"/>
              <a:gd name="T40" fmla="*/ 278945 h 440259"/>
              <a:gd name="T41" fmla="*/ 278945 h 440259"/>
              <a:gd name="T42" fmla="*/ 278945 h 440259"/>
              <a:gd name="T43" fmla="*/ 278945 h 440259"/>
              <a:gd name="T44" fmla="*/ 278945 h 440259"/>
              <a:gd name="T45" fmla="*/ 278945 h 440259"/>
              <a:gd name="T46" fmla="*/ 278945 h 440259"/>
              <a:gd name="T47" fmla="*/ 278945 h 440259"/>
              <a:gd name="T48" fmla="*/ 278945 h 440259"/>
              <a:gd name="T49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153" h="3049">
                <a:moveTo>
                  <a:pt x="835" y="1958"/>
                </a:moveTo>
                <a:lnTo>
                  <a:pt x="845" y="1958"/>
                </a:lnTo>
                <a:lnTo>
                  <a:pt x="845" y="269"/>
                </a:lnTo>
                <a:cubicBezTo>
                  <a:pt x="845" y="120"/>
                  <a:pt x="725" y="0"/>
                  <a:pt x="577" y="0"/>
                </a:cubicBezTo>
                <a:cubicBezTo>
                  <a:pt x="428" y="0"/>
                  <a:pt x="308" y="120"/>
                  <a:pt x="308" y="269"/>
                </a:cubicBezTo>
                <a:lnTo>
                  <a:pt x="308" y="1958"/>
                </a:lnTo>
                <a:lnTo>
                  <a:pt x="318" y="1958"/>
                </a:lnTo>
                <a:cubicBezTo>
                  <a:pt x="130" y="2053"/>
                  <a:pt x="0" y="2248"/>
                  <a:pt x="0" y="2473"/>
                </a:cubicBezTo>
                <a:cubicBezTo>
                  <a:pt x="0" y="2791"/>
                  <a:pt x="258" y="3049"/>
                  <a:pt x="577" y="3049"/>
                </a:cubicBezTo>
                <a:cubicBezTo>
                  <a:pt x="895" y="3049"/>
                  <a:pt x="1153" y="2791"/>
                  <a:pt x="1153" y="2473"/>
                </a:cubicBezTo>
                <a:cubicBezTo>
                  <a:pt x="1153" y="2248"/>
                  <a:pt x="1024" y="2053"/>
                  <a:pt x="835" y="1958"/>
                </a:cubicBezTo>
                <a:close/>
                <a:moveTo>
                  <a:pt x="430" y="2214"/>
                </a:moveTo>
                <a:cubicBezTo>
                  <a:pt x="406" y="2227"/>
                  <a:pt x="196" y="2343"/>
                  <a:pt x="291" y="2609"/>
                </a:cubicBezTo>
                <a:cubicBezTo>
                  <a:pt x="303" y="2643"/>
                  <a:pt x="285" y="2682"/>
                  <a:pt x="250" y="2694"/>
                </a:cubicBezTo>
                <a:cubicBezTo>
                  <a:pt x="243" y="2697"/>
                  <a:pt x="235" y="2698"/>
                  <a:pt x="228" y="2698"/>
                </a:cubicBezTo>
                <a:cubicBezTo>
                  <a:pt x="200" y="2698"/>
                  <a:pt x="175" y="2681"/>
                  <a:pt x="165" y="2654"/>
                </a:cubicBezTo>
                <a:cubicBezTo>
                  <a:pt x="55" y="2347"/>
                  <a:pt x="252" y="2154"/>
                  <a:pt x="371" y="2095"/>
                </a:cubicBezTo>
                <a:cubicBezTo>
                  <a:pt x="404" y="2079"/>
                  <a:pt x="444" y="2092"/>
                  <a:pt x="460" y="2125"/>
                </a:cubicBezTo>
                <a:cubicBezTo>
                  <a:pt x="476" y="2158"/>
                  <a:pt x="463" y="2198"/>
                  <a:pt x="430" y="2214"/>
                </a:cubicBezTo>
                <a:close/>
                <a:moveTo>
                  <a:pt x="707" y="755"/>
                </a:moveTo>
                <a:lnTo>
                  <a:pt x="447" y="755"/>
                </a:lnTo>
                <a:lnTo>
                  <a:pt x="447" y="294"/>
                </a:lnTo>
                <a:cubicBezTo>
                  <a:pt x="447" y="223"/>
                  <a:pt x="505" y="164"/>
                  <a:pt x="577" y="164"/>
                </a:cubicBezTo>
                <a:cubicBezTo>
                  <a:pt x="648" y="164"/>
                  <a:pt x="707" y="223"/>
                  <a:pt x="707" y="294"/>
                </a:cubicBezTo>
                <a:lnTo>
                  <a:pt x="707" y="7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43" name="high-temperature_73878"/>
          <p:cNvSpPr>
            <a:spLocks noChangeAspect="1"/>
          </p:cNvSpPr>
          <p:nvPr/>
        </p:nvSpPr>
        <p:spPr bwMode="auto">
          <a:xfrm>
            <a:off x="296988" y="6417122"/>
            <a:ext cx="220479" cy="170205"/>
          </a:xfrm>
          <a:custGeom>
            <a:avLst/>
            <a:gdLst>
              <a:gd name="connsiteX0" fmla="*/ 304218 w 608507"/>
              <a:gd name="connsiteY0" fmla="*/ 251283 h 469754"/>
              <a:gd name="connsiteX1" fmla="*/ 344473 w 608507"/>
              <a:gd name="connsiteY1" fmla="*/ 267861 h 469754"/>
              <a:gd name="connsiteX2" fmla="*/ 344473 w 608507"/>
              <a:gd name="connsiteY2" fmla="*/ 348293 h 469754"/>
              <a:gd name="connsiteX3" fmla="*/ 263963 w 608507"/>
              <a:gd name="connsiteY3" fmla="*/ 348293 h 469754"/>
              <a:gd name="connsiteX4" fmla="*/ 263963 w 608507"/>
              <a:gd name="connsiteY4" fmla="*/ 267861 h 469754"/>
              <a:gd name="connsiteX5" fmla="*/ 304218 w 608507"/>
              <a:gd name="connsiteY5" fmla="*/ 251283 h 469754"/>
              <a:gd name="connsiteX6" fmla="*/ 302717 w 608507"/>
              <a:gd name="connsiteY6" fmla="*/ 84255 h 469754"/>
              <a:gd name="connsiteX7" fmla="*/ 445602 w 608507"/>
              <a:gd name="connsiteY7" fmla="*/ 134878 h 469754"/>
              <a:gd name="connsiteX8" fmla="*/ 324688 w 608507"/>
              <a:gd name="connsiteY8" fmla="*/ 223697 h 469754"/>
              <a:gd name="connsiteX9" fmla="*/ 242798 w 608507"/>
              <a:gd name="connsiteY9" fmla="*/ 246708 h 469754"/>
              <a:gd name="connsiteX10" fmla="*/ 242798 w 608507"/>
              <a:gd name="connsiteY10" fmla="*/ 369429 h 469754"/>
              <a:gd name="connsiteX11" fmla="*/ 304253 w 608507"/>
              <a:gd name="connsiteY11" fmla="*/ 394741 h 469754"/>
              <a:gd name="connsiteX12" fmla="*/ 365709 w 608507"/>
              <a:gd name="connsiteY12" fmla="*/ 369429 h 469754"/>
              <a:gd name="connsiteX13" fmla="*/ 388602 w 608507"/>
              <a:gd name="connsiteY13" fmla="*/ 287666 h 469754"/>
              <a:gd name="connsiteX14" fmla="*/ 477405 w 608507"/>
              <a:gd name="connsiteY14" fmla="*/ 167092 h 469754"/>
              <a:gd name="connsiteX15" fmla="*/ 526570 w 608507"/>
              <a:gd name="connsiteY15" fmla="*/ 306228 h 469754"/>
              <a:gd name="connsiteX16" fmla="*/ 464807 w 608507"/>
              <a:gd name="connsiteY16" fmla="*/ 459630 h 469754"/>
              <a:gd name="connsiteX17" fmla="*/ 440839 w 608507"/>
              <a:gd name="connsiteY17" fmla="*/ 469754 h 469754"/>
              <a:gd name="connsiteX18" fmla="*/ 167668 w 608507"/>
              <a:gd name="connsiteY18" fmla="*/ 469754 h 469754"/>
              <a:gd name="connsiteX19" fmla="*/ 143700 w 608507"/>
              <a:gd name="connsiteY19" fmla="*/ 459630 h 469754"/>
              <a:gd name="connsiteX20" fmla="*/ 81937 w 608507"/>
              <a:gd name="connsiteY20" fmla="*/ 305921 h 469754"/>
              <a:gd name="connsiteX21" fmla="*/ 302717 w 608507"/>
              <a:gd name="connsiteY21" fmla="*/ 84255 h 469754"/>
              <a:gd name="connsiteX22" fmla="*/ 304253 w 608507"/>
              <a:gd name="connsiteY22" fmla="*/ 0 h 469754"/>
              <a:gd name="connsiteX23" fmla="*/ 608006 w 608507"/>
              <a:gd name="connsiteY23" fmla="*/ 253779 h 469754"/>
              <a:gd name="connsiteX24" fmla="*/ 600631 w 608507"/>
              <a:gd name="connsiteY24" fmla="*/ 280937 h 469754"/>
              <a:gd name="connsiteX25" fmla="*/ 574819 w 608507"/>
              <a:gd name="connsiteY25" fmla="*/ 293058 h 469754"/>
              <a:gd name="connsiteX26" fmla="*/ 556228 w 608507"/>
              <a:gd name="connsiteY26" fmla="*/ 293058 h 469754"/>
              <a:gd name="connsiteX27" fmla="*/ 495693 w 608507"/>
              <a:gd name="connsiteY27" fmla="*/ 142233 h 469754"/>
              <a:gd name="connsiteX28" fmla="*/ 508292 w 608507"/>
              <a:gd name="connsiteY28" fmla="*/ 125202 h 469754"/>
              <a:gd name="connsiteX29" fmla="*/ 506755 w 608507"/>
              <a:gd name="connsiteY29" fmla="*/ 105716 h 469754"/>
              <a:gd name="connsiteX30" fmla="*/ 487396 w 608507"/>
              <a:gd name="connsiteY30" fmla="*/ 104335 h 469754"/>
              <a:gd name="connsiteX31" fmla="*/ 470342 w 608507"/>
              <a:gd name="connsiteY31" fmla="*/ 116763 h 469754"/>
              <a:gd name="connsiteX32" fmla="*/ 300720 w 608507"/>
              <a:gd name="connsiteY32" fmla="*/ 54315 h 469754"/>
              <a:gd name="connsiteX33" fmla="*/ 52279 w 608507"/>
              <a:gd name="connsiteY33" fmla="*/ 293058 h 469754"/>
              <a:gd name="connsiteX34" fmla="*/ 33688 w 608507"/>
              <a:gd name="connsiteY34" fmla="*/ 293058 h 469754"/>
              <a:gd name="connsiteX35" fmla="*/ 7876 w 608507"/>
              <a:gd name="connsiteY35" fmla="*/ 280937 h 469754"/>
              <a:gd name="connsiteX36" fmla="*/ 501 w 608507"/>
              <a:gd name="connsiteY36" fmla="*/ 253779 h 469754"/>
              <a:gd name="connsiteX37" fmla="*/ 304253 w 608507"/>
              <a:gd name="connsiteY37" fmla="*/ 0 h 469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8507" h="469754">
                <a:moveTo>
                  <a:pt x="304218" y="251283"/>
                </a:moveTo>
                <a:cubicBezTo>
                  <a:pt x="318814" y="251283"/>
                  <a:pt x="333411" y="256809"/>
                  <a:pt x="344473" y="267861"/>
                </a:cubicBezTo>
                <a:cubicBezTo>
                  <a:pt x="366598" y="289964"/>
                  <a:pt x="366598" y="326036"/>
                  <a:pt x="344473" y="348293"/>
                </a:cubicBezTo>
                <a:cubicBezTo>
                  <a:pt x="322195" y="370397"/>
                  <a:pt x="286241" y="370397"/>
                  <a:pt x="263963" y="348293"/>
                </a:cubicBezTo>
                <a:cubicBezTo>
                  <a:pt x="241838" y="326036"/>
                  <a:pt x="241838" y="289964"/>
                  <a:pt x="263963" y="267861"/>
                </a:cubicBezTo>
                <a:cubicBezTo>
                  <a:pt x="275025" y="256809"/>
                  <a:pt x="289622" y="251283"/>
                  <a:pt x="304218" y="251283"/>
                </a:cubicBezTo>
                <a:close/>
                <a:moveTo>
                  <a:pt x="302717" y="84255"/>
                </a:moveTo>
                <a:cubicBezTo>
                  <a:pt x="354801" y="84255"/>
                  <a:pt x="405809" y="102203"/>
                  <a:pt x="445602" y="134878"/>
                </a:cubicBezTo>
                <a:lnTo>
                  <a:pt x="324688" y="223697"/>
                </a:lnTo>
                <a:cubicBezTo>
                  <a:pt x="296264" y="216948"/>
                  <a:pt x="264922" y="224618"/>
                  <a:pt x="242798" y="246708"/>
                </a:cubicBezTo>
                <a:cubicBezTo>
                  <a:pt x="208997" y="280456"/>
                  <a:pt x="208997" y="335527"/>
                  <a:pt x="242798" y="369429"/>
                </a:cubicBezTo>
                <a:cubicBezTo>
                  <a:pt x="259698" y="386303"/>
                  <a:pt x="281976" y="394741"/>
                  <a:pt x="304253" y="394741"/>
                </a:cubicBezTo>
                <a:cubicBezTo>
                  <a:pt x="326531" y="394741"/>
                  <a:pt x="348809" y="386303"/>
                  <a:pt x="365709" y="369429"/>
                </a:cubicBezTo>
                <a:cubicBezTo>
                  <a:pt x="387833" y="347186"/>
                  <a:pt x="395515" y="316045"/>
                  <a:pt x="388602" y="287666"/>
                </a:cubicBezTo>
                <a:lnTo>
                  <a:pt x="477405" y="167092"/>
                </a:lnTo>
                <a:cubicBezTo>
                  <a:pt x="509209" y="206363"/>
                  <a:pt x="526570" y="254991"/>
                  <a:pt x="526570" y="306228"/>
                </a:cubicBezTo>
                <a:cubicBezTo>
                  <a:pt x="526570" y="363753"/>
                  <a:pt x="504600" y="418211"/>
                  <a:pt x="464807" y="459630"/>
                </a:cubicBezTo>
                <a:cubicBezTo>
                  <a:pt x="458661" y="466072"/>
                  <a:pt x="449904" y="469754"/>
                  <a:pt x="440839" y="469754"/>
                </a:cubicBezTo>
                <a:lnTo>
                  <a:pt x="167668" y="469754"/>
                </a:lnTo>
                <a:cubicBezTo>
                  <a:pt x="158603" y="469754"/>
                  <a:pt x="149692" y="466072"/>
                  <a:pt x="143700" y="459630"/>
                </a:cubicBezTo>
                <a:cubicBezTo>
                  <a:pt x="103754" y="418058"/>
                  <a:pt x="81937" y="363600"/>
                  <a:pt x="81937" y="305921"/>
                </a:cubicBezTo>
                <a:cubicBezTo>
                  <a:pt x="82091" y="185500"/>
                  <a:pt x="181956" y="85942"/>
                  <a:pt x="302717" y="84255"/>
                </a:cubicBezTo>
                <a:close/>
                <a:moveTo>
                  <a:pt x="304253" y="0"/>
                </a:moveTo>
                <a:cubicBezTo>
                  <a:pt x="454056" y="0"/>
                  <a:pt x="581733" y="106790"/>
                  <a:pt x="608006" y="253779"/>
                </a:cubicBezTo>
                <a:cubicBezTo>
                  <a:pt x="609696" y="263445"/>
                  <a:pt x="607084" y="273419"/>
                  <a:pt x="600631" y="280937"/>
                </a:cubicBezTo>
                <a:cubicBezTo>
                  <a:pt x="594178" y="288609"/>
                  <a:pt x="584806" y="293058"/>
                  <a:pt x="574819" y="293058"/>
                </a:cubicBezTo>
                <a:lnTo>
                  <a:pt x="556228" y="293058"/>
                </a:lnTo>
                <a:cubicBezTo>
                  <a:pt x="553309" y="237055"/>
                  <a:pt x="532260" y="184580"/>
                  <a:pt x="495693" y="142233"/>
                </a:cubicBezTo>
                <a:lnTo>
                  <a:pt x="508292" y="125202"/>
                </a:lnTo>
                <a:cubicBezTo>
                  <a:pt x="512747" y="119218"/>
                  <a:pt x="512133" y="110932"/>
                  <a:pt x="506755" y="105716"/>
                </a:cubicBezTo>
                <a:cubicBezTo>
                  <a:pt x="501531" y="100499"/>
                  <a:pt x="493388" y="99885"/>
                  <a:pt x="487396" y="104335"/>
                </a:cubicBezTo>
                <a:lnTo>
                  <a:pt x="470342" y="116763"/>
                </a:lnTo>
                <a:cubicBezTo>
                  <a:pt x="423481" y="75489"/>
                  <a:pt x="363713" y="53395"/>
                  <a:pt x="300720" y="54315"/>
                </a:cubicBezTo>
                <a:cubicBezTo>
                  <a:pt x="167972" y="56157"/>
                  <a:pt x="59193" y="162179"/>
                  <a:pt x="52279" y="293058"/>
                </a:cubicBezTo>
                <a:lnTo>
                  <a:pt x="33688" y="293058"/>
                </a:lnTo>
                <a:cubicBezTo>
                  <a:pt x="23701" y="293058"/>
                  <a:pt x="14329" y="288609"/>
                  <a:pt x="7876" y="280937"/>
                </a:cubicBezTo>
                <a:cubicBezTo>
                  <a:pt x="1423" y="273419"/>
                  <a:pt x="-1189" y="263445"/>
                  <a:pt x="501" y="253779"/>
                </a:cubicBezTo>
                <a:cubicBezTo>
                  <a:pt x="26774" y="106790"/>
                  <a:pt x="154451" y="0"/>
                  <a:pt x="30425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5" name="Face Recognition Temperature 2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552334" y="1044787"/>
            <a:ext cx="3162088" cy="5749251"/>
          </a:xfrm>
          <a:prstGeom prst="rect">
            <a:avLst/>
          </a:prstGeom>
        </p:spPr>
      </p:pic>
      <p:pic>
        <p:nvPicPr>
          <p:cNvPr id="7" name="2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231655" y="1044787"/>
            <a:ext cx="3305820" cy="574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7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ru-RU" altLang="zh-CN" sz="4000" b="1" dirty="0">
                <a:solidFill>
                  <a:srgbClr val="2E8DC2"/>
                </a:solidFill>
                <a:ea typeface="微软雅黑" panose="020B0503020204020204" pitchFamily="34" charset="-122"/>
                <a:cs typeface="Calibri" panose="020F0502020204030204" pitchFamily="34" charset="0"/>
                <a:sym typeface="Calibri" panose="020F0502020204030204" pitchFamily="34" charset="0"/>
              </a:rPr>
              <a:t>Высокая производительность</a:t>
            </a:r>
            <a:endParaRPr lang="en-US" altLang="zh-CN" sz="4000" b="1" dirty="0" smtClean="0">
              <a:solidFill>
                <a:srgbClr val="2E8DC2"/>
              </a:solidFill>
              <a:ea typeface="微软雅黑" panose="020B0503020204020204" pitchFamily="34" charset="-122"/>
              <a:cs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650543" y="2611080"/>
            <a:ext cx="5031365" cy="2995115"/>
            <a:chOff x="688643" y="2179280"/>
            <a:chExt cx="5031365" cy="2995115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3281" y="3377465"/>
              <a:ext cx="1109969" cy="1109969"/>
            </a:xfrm>
            <a:prstGeom prst="rect">
              <a:avLst/>
            </a:prstGeom>
          </p:spPr>
        </p:pic>
        <p:grpSp>
          <p:nvGrpSpPr>
            <p:cNvPr id="27" name="组合 26"/>
            <p:cNvGrpSpPr/>
            <p:nvPr/>
          </p:nvGrpSpPr>
          <p:grpSpPr>
            <a:xfrm>
              <a:off x="688643" y="2179280"/>
              <a:ext cx="5031365" cy="2995115"/>
              <a:chOff x="688643" y="2179280"/>
              <a:chExt cx="5031365" cy="2995115"/>
            </a:xfrm>
          </p:grpSpPr>
          <p:sp>
            <p:nvSpPr>
              <p:cNvPr id="16" name="椭圆 15"/>
              <p:cNvSpPr/>
              <p:nvPr/>
            </p:nvSpPr>
            <p:spPr>
              <a:xfrm>
                <a:off x="1986318" y="2690502"/>
                <a:ext cx="2483893" cy="2483893"/>
              </a:xfrm>
              <a:prstGeom prst="ellipse">
                <a:avLst/>
              </a:prstGeom>
              <a:noFill/>
              <a:ln w="19050">
                <a:solidFill>
                  <a:srgbClr val="2289C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latin typeface="Calibri" panose="020F0502020204030204" pitchFamily="34" charset="0"/>
                  <a:sym typeface="Calibri" panose="020F0502020204030204" pitchFamily="34" charset="0"/>
                </a:endParaRPr>
              </a:p>
            </p:txBody>
          </p:sp>
          <p:cxnSp>
            <p:nvCxnSpPr>
              <p:cNvPr id="18" name="直接连接符 17"/>
              <p:cNvCxnSpPr>
                <a:stCxn id="16" idx="0"/>
              </p:cNvCxnSpPr>
              <p:nvPr/>
            </p:nvCxnSpPr>
            <p:spPr>
              <a:xfrm flipV="1">
                <a:off x="3228265" y="2179280"/>
                <a:ext cx="224619" cy="511222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直接连接符 20"/>
              <p:cNvCxnSpPr/>
              <p:nvPr/>
            </p:nvCxnSpPr>
            <p:spPr>
              <a:xfrm>
                <a:off x="3443359" y="2179280"/>
                <a:ext cx="101732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直接连接符 21"/>
              <p:cNvCxnSpPr/>
              <p:nvPr/>
            </p:nvCxnSpPr>
            <p:spPr>
              <a:xfrm flipV="1">
                <a:off x="1705970" y="4636133"/>
                <a:ext cx="483991" cy="39989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直接连接符 23"/>
              <p:cNvCxnSpPr/>
              <p:nvPr/>
            </p:nvCxnSpPr>
            <p:spPr>
              <a:xfrm flipH="1" flipV="1">
                <a:off x="4228215" y="4636133"/>
                <a:ext cx="483991" cy="39989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直接连接符 24"/>
              <p:cNvCxnSpPr/>
              <p:nvPr/>
            </p:nvCxnSpPr>
            <p:spPr>
              <a:xfrm>
                <a:off x="688643" y="5036024"/>
                <a:ext cx="101732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直接连接符 25"/>
              <p:cNvCxnSpPr/>
              <p:nvPr/>
            </p:nvCxnSpPr>
            <p:spPr>
              <a:xfrm>
                <a:off x="4702681" y="5036024"/>
                <a:ext cx="1017327" cy="0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8" name="文本框 27"/>
          <p:cNvSpPr txBox="1"/>
          <p:nvPr/>
        </p:nvSpPr>
        <p:spPr>
          <a:xfrm>
            <a:off x="281708" y="1315493"/>
            <a:ext cx="2201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altLang="zh-CN" dirty="0">
                <a:latin typeface="Calibri" panose="020F0502020204030204" pitchFamily="34" charset="0"/>
                <a:sym typeface="Calibri" panose="020F0502020204030204" pitchFamily="34" charset="0"/>
              </a:rPr>
              <a:t>Распознавание лица</a:t>
            </a:r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113776" y="1416193"/>
            <a:ext cx="167932" cy="167932"/>
            <a:chOff x="5143500" y="2425850"/>
            <a:chExt cx="222100" cy="222100"/>
          </a:xfrm>
        </p:grpSpPr>
        <p:sp>
          <p:nvSpPr>
            <p:cNvPr id="30" name="椭圆 29"/>
            <p:cNvSpPr/>
            <p:nvPr/>
          </p:nvSpPr>
          <p:spPr>
            <a:xfrm>
              <a:off x="5143500" y="2425850"/>
              <a:ext cx="222100" cy="2221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1" name="椭圆 30"/>
            <p:cNvSpPr/>
            <p:nvPr/>
          </p:nvSpPr>
          <p:spPr>
            <a:xfrm>
              <a:off x="5203674" y="2489004"/>
              <a:ext cx="101752" cy="101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sp>
        <p:nvSpPr>
          <p:cNvPr id="32" name="文本框 31"/>
          <p:cNvSpPr txBox="1"/>
          <p:nvPr/>
        </p:nvSpPr>
        <p:spPr>
          <a:xfrm>
            <a:off x="6373763" y="1315493"/>
            <a:ext cx="2752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Calibri" panose="020F0502020204030204" pitchFamily="34" charset="0"/>
                <a:sym typeface="Calibri" panose="020F0502020204030204" pitchFamily="34" charset="0"/>
              </a:rPr>
              <a:t>Temperature Measurement</a:t>
            </a:r>
            <a:endParaRPr lang="zh-CN" altLang="en-US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6205831" y="1416193"/>
            <a:ext cx="167932" cy="167932"/>
            <a:chOff x="5143500" y="2425850"/>
            <a:chExt cx="222100" cy="222100"/>
          </a:xfrm>
        </p:grpSpPr>
        <p:sp>
          <p:nvSpPr>
            <p:cNvPr id="34" name="椭圆 33"/>
            <p:cNvSpPr/>
            <p:nvPr/>
          </p:nvSpPr>
          <p:spPr>
            <a:xfrm>
              <a:off x="5143500" y="2425850"/>
              <a:ext cx="222100" cy="2221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35" name="椭圆 34"/>
            <p:cNvSpPr/>
            <p:nvPr/>
          </p:nvSpPr>
          <p:spPr>
            <a:xfrm>
              <a:off x="5203674" y="2489004"/>
              <a:ext cx="101752" cy="1017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6581443" y="2611080"/>
            <a:ext cx="5031365" cy="2995115"/>
            <a:chOff x="688643" y="2179280"/>
            <a:chExt cx="5031365" cy="2995115"/>
          </a:xfrm>
        </p:grpSpPr>
        <p:sp>
          <p:nvSpPr>
            <p:cNvPr id="42" name="椭圆 41"/>
            <p:cNvSpPr/>
            <p:nvPr/>
          </p:nvSpPr>
          <p:spPr>
            <a:xfrm>
              <a:off x="1986318" y="2690502"/>
              <a:ext cx="2483893" cy="2483893"/>
            </a:xfrm>
            <a:prstGeom prst="ellipse">
              <a:avLst/>
            </a:prstGeom>
            <a:noFill/>
            <a:ln w="19050"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cxnSp>
          <p:nvCxnSpPr>
            <p:cNvPr id="43" name="直接连接符 42"/>
            <p:cNvCxnSpPr>
              <a:stCxn id="42" idx="0"/>
            </p:cNvCxnSpPr>
            <p:nvPr/>
          </p:nvCxnSpPr>
          <p:spPr>
            <a:xfrm flipV="1">
              <a:off x="3228265" y="2179280"/>
              <a:ext cx="224619" cy="511222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直接连接符 43"/>
            <p:cNvCxnSpPr/>
            <p:nvPr/>
          </p:nvCxnSpPr>
          <p:spPr>
            <a:xfrm>
              <a:off x="3443359" y="2179280"/>
              <a:ext cx="10173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 flipV="1">
              <a:off x="1705970" y="4636133"/>
              <a:ext cx="483991" cy="3998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 flipH="1" flipV="1">
              <a:off x="4228215" y="4636133"/>
              <a:ext cx="483991" cy="399891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直接连接符 46"/>
            <p:cNvCxnSpPr/>
            <p:nvPr/>
          </p:nvCxnSpPr>
          <p:spPr>
            <a:xfrm>
              <a:off x="688643" y="5036024"/>
              <a:ext cx="10173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4702681" y="5036024"/>
              <a:ext cx="1017327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9" name="直接连接符 48"/>
          <p:cNvCxnSpPr/>
          <p:nvPr/>
        </p:nvCxnSpPr>
        <p:spPr>
          <a:xfrm>
            <a:off x="6096000" y="1215415"/>
            <a:ext cx="0" cy="4630366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矩形 49"/>
          <p:cNvSpPr/>
          <p:nvPr/>
        </p:nvSpPr>
        <p:spPr>
          <a:xfrm>
            <a:off x="9101637" y="2330162"/>
            <a:ext cx="159530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zh-CN" sz="1200" dirty="0">
                <a:latin typeface="Calibri" panose="020F0502020204030204" pitchFamily="34" charset="0"/>
                <a:sym typeface="Calibri" panose="020F0502020204030204" pitchFamily="34" charset="0"/>
              </a:rPr>
              <a:t>Диапазон измерений</a:t>
            </a:r>
            <a:endParaRPr lang="zh-CN" alt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1" name="矩形 50"/>
          <p:cNvSpPr/>
          <p:nvPr/>
        </p:nvSpPr>
        <p:spPr>
          <a:xfrm>
            <a:off x="3533624" y="2330162"/>
            <a:ext cx="76059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Точность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2" name="矩形 51"/>
          <p:cNvSpPr/>
          <p:nvPr/>
        </p:nvSpPr>
        <p:spPr>
          <a:xfrm>
            <a:off x="10460537" y="5190825"/>
            <a:ext cx="17411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359963">
              <a:defRPr/>
            </a:pPr>
            <a:r>
              <a:rPr lang="ru-RU" altLang="zh-CN" sz="1200" dirty="0">
                <a:latin typeface="Calibri" panose="020F0502020204030204" pitchFamily="34" charset="0"/>
                <a:sym typeface="Calibri" panose="020F0502020204030204" pitchFamily="34" charset="0"/>
              </a:rPr>
              <a:t>Отклонение измерения</a:t>
            </a:r>
            <a:endParaRPr lang="zh-CN" alt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6096000" y="5190825"/>
            <a:ext cx="16857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359963">
              <a:defRPr/>
            </a:pPr>
            <a:r>
              <a:rPr lang="ru-RU" altLang="zh-CN" sz="1200" dirty="0">
                <a:latin typeface="Calibri" panose="020F0502020204030204" pitchFamily="34" charset="0"/>
                <a:sym typeface="Calibri" panose="020F0502020204030204" pitchFamily="34" charset="0"/>
              </a:rPr>
              <a:t>Расстояние измерения</a:t>
            </a:r>
            <a:endParaRPr lang="zh-CN" altLang="en-US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6755521" y="5467824"/>
            <a:ext cx="429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1 M</a:t>
            </a:r>
            <a:endParaRPr lang="zh-CN" altLang="en-US" sz="1200" b="1" dirty="0">
              <a:solidFill>
                <a:srgbClr val="2E8D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5" name="矩形 54"/>
          <p:cNvSpPr/>
          <p:nvPr/>
        </p:nvSpPr>
        <p:spPr>
          <a:xfrm>
            <a:off x="9462345" y="2629764"/>
            <a:ext cx="76495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30~45 </a:t>
            </a:r>
            <a:r>
              <a:rPr lang="zh-CN" altLang="en-US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℃</a:t>
            </a:r>
          </a:p>
        </p:txBody>
      </p:sp>
      <p:sp>
        <p:nvSpPr>
          <p:cNvPr id="56" name="矩形 55"/>
          <p:cNvSpPr/>
          <p:nvPr/>
        </p:nvSpPr>
        <p:spPr>
          <a:xfrm>
            <a:off x="10898189" y="5467824"/>
            <a:ext cx="61106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≤</a:t>
            </a:r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0.3</a:t>
            </a:r>
            <a:r>
              <a:rPr lang="zh-CN" altLang="en-US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℃</a:t>
            </a:r>
          </a:p>
        </p:txBody>
      </p:sp>
      <p:sp>
        <p:nvSpPr>
          <p:cNvPr id="57" name="矩形 56"/>
          <p:cNvSpPr/>
          <p:nvPr/>
        </p:nvSpPr>
        <p:spPr>
          <a:xfrm>
            <a:off x="3593160" y="2607161"/>
            <a:ext cx="64152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zh-CN" altLang="en-US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＞ </a:t>
            </a:r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99%</a:t>
            </a:r>
            <a:endParaRPr lang="zh-CN" altLang="en-US" sz="1200" b="1" dirty="0">
              <a:solidFill>
                <a:srgbClr val="2E8D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213626" y="4959992"/>
            <a:ext cx="1454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Быстрая скорость </a:t>
            </a:r>
            <a:endParaRPr lang="ru-RU" altLang="zh-CN" sz="1200" dirty="0" smtClean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  <a:p>
            <a:pPr algn="ctr"/>
            <a:r>
              <a:rPr lang="ru-RU" altLang="zh-CN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распознавания </a:t>
            </a:r>
            <a:r>
              <a:rPr lang="ru-RU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лиц</a:t>
            </a:r>
            <a:endParaRPr lang="zh-CN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819011" y="5467824"/>
            <a:ext cx="4411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en-US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0.2s</a:t>
            </a:r>
            <a:endParaRPr lang="zh-CN" altLang="en-US" sz="1200" b="1" dirty="0">
              <a:solidFill>
                <a:srgbClr val="2E8D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sp>
        <p:nvSpPr>
          <p:cNvPr id="60" name="矩形 59"/>
          <p:cNvSpPr/>
          <p:nvPr/>
        </p:nvSpPr>
        <p:spPr>
          <a:xfrm>
            <a:off x="4664581" y="4784184"/>
            <a:ext cx="12709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zh-CN" sz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Большой  объем</a:t>
            </a:r>
          </a:p>
          <a:p>
            <a:pPr algn="ctr"/>
            <a:r>
              <a:rPr lang="ru-RU" altLang="zh-CN" sz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 для хранения </a:t>
            </a:r>
          </a:p>
          <a:p>
            <a:pPr algn="ctr"/>
            <a:r>
              <a:rPr lang="ru-RU" altLang="zh-CN" sz="1200" dirty="0" smtClean="0">
                <a:latin typeface="Calibri" panose="020F0502020204030204" pitchFamily="34" charset="0"/>
                <a:sym typeface="Calibri" panose="020F0502020204030204" pitchFamily="34" charset="0"/>
              </a:rPr>
              <a:t>изображений</a:t>
            </a:r>
            <a:endParaRPr lang="en-US" altLang="zh-CN" sz="1200" dirty="0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4462975" y="5467824"/>
            <a:ext cx="17130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/>
            <a:r>
              <a:rPr lang="ru-RU" altLang="zh-CN" sz="1200" b="1" dirty="0">
                <a:solidFill>
                  <a:srgbClr val="2E8DC2"/>
                </a:solidFill>
                <a:latin typeface="Calibri" panose="020F0502020204030204" pitchFamily="34" charset="0"/>
                <a:ea typeface="微软雅黑" panose="020B0503020204020204" pitchFamily="34" charset="-122"/>
                <a:sym typeface="Calibri" panose="020F0502020204030204" pitchFamily="34" charset="0"/>
              </a:rPr>
              <a:t>До 50000 базы данных</a:t>
            </a:r>
            <a:endParaRPr lang="en-US" altLang="zh-CN" sz="1200" b="1" dirty="0">
              <a:solidFill>
                <a:srgbClr val="2E8DC2"/>
              </a:solidFill>
              <a:latin typeface="Calibri" panose="020F0502020204030204" pitchFamily="34" charset="0"/>
              <a:ea typeface="微软雅黑" panose="020B0503020204020204" pitchFamily="34" charset="-122"/>
              <a:sym typeface="Calibri" panose="020F0502020204030204" pitchFamily="34" charset="0"/>
            </a:endParaRPr>
          </a:p>
        </p:txBody>
      </p:sp>
      <p:pic>
        <p:nvPicPr>
          <p:cNvPr id="62" name="图片 6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487" y="3706502"/>
            <a:ext cx="1124300" cy="1315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70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Измерение температуры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9571" r="19616" b="7756"/>
          <a:stretch/>
        </p:blipFill>
        <p:spPr>
          <a:xfrm>
            <a:off x="781050" y="1626423"/>
            <a:ext cx="2033221" cy="4229101"/>
          </a:xfrm>
          <a:prstGeom prst="rect">
            <a:avLst/>
          </a:prstGeom>
        </p:spPr>
      </p:pic>
      <p:sp>
        <p:nvSpPr>
          <p:cNvPr id="2" name="矩形 1"/>
          <p:cNvSpPr>
            <a:spLocks noChangeAspect="1"/>
          </p:cNvSpPr>
          <p:nvPr/>
        </p:nvSpPr>
        <p:spPr>
          <a:xfrm>
            <a:off x="952500" y="2768607"/>
            <a:ext cx="1688123" cy="2543175"/>
          </a:xfrm>
          <a:prstGeom prst="rect">
            <a:avLst/>
          </a:prstGeom>
          <a:blipFill>
            <a:blip r:embed="rId5"/>
            <a:stretch>
              <a:fillRect l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9571" r="19616" b="7756"/>
          <a:stretch/>
        </p:blipFill>
        <p:spPr>
          <a:xfrm>
            <a:off x="3339973" y="1626423"/>
            <a:ext cx="2033221" cy="4229101"/>
          </a:xfrm>
          <a:prstGeom prst="rect">
            <a:avLst/>
          </a:prstGeom>
        </p:spPr>
      </p:pic>
      <p:sp>
        <p:nvSpPr>
          <p:cNvPr id="12" name="矩形 11"/>
          <p:cNvSpPr>
            <a:spLocks noChangeAspect="1"/>
          </p:cNvSpPr>
          <p:nvPr/>
        </p:nvSpPr>
        <p:spPr>
          <a:xfrm>
            <a:off x="3511423" y="2787657"/>
            <a:ext cx="1688123" cy="2543175"/>
          </a:xfrm>
          <a:prstGeom prst="rect">
            <a:avLst/>
          </a:prstGeom>
          <a:blipFill>
            <a:blip r:embed="rId6"/>
            <a:stretch>
              <a:fillRect l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6275458" y="1469915"/>
            <a:ext cx="5329109" cy="4542113"/>
            <a:chOff x="5893073" y="1469915"/>
            <a:chExt cx="5329109" cy="4542113"/>
          </a:xfrm>
        </p:grpSpPr>
        <p:sp>
          <p:nvSpPr>
            <p:cNvPr id="14" name="圆角矩形 13"/>
            <p:cNvSpPr/>
            <p:nvPr/>
          </p:nvSpPr>
          <p:spPr>
            <a:xfrm>
              <a:off x="6066721" y="1870557"/>
              <a:ext cx="1512917" cy="5906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sz="2000" dirty="0">
                  <a:latin typeface="Calibri" panose="020F0502020204030204" pitchFamily="34" charset="0"/>
                  <a:sym typeface="Calibri" panose="020F0502020204030204" pitchFamily="34" charset="0"/>
                </a:rPr>
                <a:t>функции</a:t>
              </a:r>
              <a:endParaRPr lang="zh-CN" altLang="en-US" sz="20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6066721" y="2768607"/>
              <a:ext cx="4957526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1. Обнаружение температуры в режиме реального времени и экран</a:t>
              </a:r>
            </a:p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2. Сигнализация высокой температуры и голосовое напоминание</a:t>
              </a:r>
            </a:p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3. Снимки фотографий и наложение температуры на экранную информацию</a:t>
              </a:r>
              <a:endParaRPr lang="en-US" altLang="zh-CN" sz="1600" b="0" i="0" dirty="0">
                <a:solidFill>
                  <a:srgbClr val="333333"/>
                </a:solidFill>
                <a:effectLst/>
                <a:latin typeface="Centaur" pitchFamily="18" charset="0"/>
                <a:sym typeface="Calibri" panose="020F0502020204030204" pitchFamily="34" charset="0"/>
              </a:endParaRPr>
            </a:p>
          </p:txBody>
        </p:sp>
        <p:sp>
          <p:nvSpPr>
            <p:cNvPr id="16" name="圆角矩形 15"/>
            <p:cNvSpPr/>
            <p:nvPr/>
          </p:nvSpPr>
          <p:spPr>
            <a:xfrm>
              <a:off x="5893073" y="1469915"/>
              <a:ext cx="5329109" cy="4542113"/>
            </a:xfrm>
            <a:prstGeom prst="roundRect">
              <a:avLst/>
            </a:prstGeom>
            <a:noFill/>
            <a:ln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0804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>
            <a:spLocks noChangeArrowheads="1"/>
          </p:cNvSpPr>
          <p:nvPr/>
        </p:nvSpPr>
        <p:spPr bwMode="auto">
          <a:xfrm>
            <a:off x="396708" y="340594"/>
            <a:ext cx="891275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/>
            <a:r>
              <a:rPr lang="ru-RU" altLang="zh-CN" sz="4000" b="1" dirty="0">
                <a:solidFill>
                  <a:srgbClr val="2E8DC2"/>
                </a:solidFill>
                <a:cs typeface="+mn-ea"/>
                <a:sym typeface="Calibri" panose="020F0502020204030204" pitchFamily="34" charset="0"/>
              </a:rPr>
              <a:t>Обнаружение ношения маски</a:t>
            </a:r>
            <a:endParaRPr lang="zh-CN" altLang="en-US" sz="4000" b="1" dirty="0">
              <a:solidFill>
                <a:srgbClr val="2E8DC2"/>
              </a:solidFill>
              <a:cs typeface="+mn-ea"/>
              <a:sym typeface="Calibri" panose="020F0502020204030204" pitchFamily="34" charset="0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9571" r="19616" b="7756"/>
          <a:stretch/>
        </p:blipFill>
        <p:spPr>
          <a:xfrm>
            <a:off x="781050" y="1626423"/>
            <a:ext cx="2033221" cy="4229101"/>
          </a:xfrm>
          <a:prstGeom prst="rect">
            <a:avLst/>
          </a:prstGeom>
        </p:spPr>
      </p:pic>
      <p:sp>
        <p:nvSpPr>
          <p:cNvPr id="8" name="矩形 7"/>
          <p:cNvSpPr>
            <a:spLocks noChangeAspect="1"/>
          </p:cNvSpPr>
          <p:nvPr/>
        </p:nvSpPr>
        <p:spPr>
          <a:xfrm>
            <a:off x="952500" y="2768607"/>
            <a:ext cx="1688123" cy="2543175"/>
          </a:xfrm>
          <a:prstGeom prst="rect">
            <a:avLst/>
          </a:prstGeom>
          <a:blipFill>
            <a:blip r:embed="rId5"/>
            <a:stretch>
              <a:fillRect l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632" b="99536" l="9901" r="89604">
                        <a14:foregroundMark x1="30941" y1="24149" x2="37129" y2="27245"/>
                        <a14:foregroundMark x1="66584" y1="24458" x2="67327" y2="30960"/>
                        <a14:foregroundMark x1="20792" y1="23839" x2="20792" y2="83901"/>
                        <a14:foregroundMark x1="24257" y1="19659" x2="20792" y2="23375"/>
                        <a14:foregroundMark x1="75248" y1="21053" x2="79455" y2="24149"/>
                        <a14:foregroundMark x1="74505" y1="19659" x2="79950" y2="233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923" t="9571" r="19616" b="7756"/>
          <a:stretch/>
        </p:blipFill>
        <p:spPr>
          <a:xfrm>
            <a:off x="3339973" y="1626423"/>
            <a:ext cx="2033221" cy="4229101"/>
          </a:xfrm>
          <a:prstGeom prst="rect">
            <a:avLst/>
          </a:prstGeom>
        </p:spPr>
      </p:pic>
      <p:sp>
        <p:nvSpPr>
          <p:cNvPr id="10" name="矩形 9"/>
          <p:cNvSpPr>
            <a:spLocks noChangeAspect="1"/>
          </p:cNvSpPr>
          <p:nvPr/>
        </p:nvSpPr>
        <p:spPr>
          <a:xfrm>
            <a:off x="3511423" y="2787657"/>
            <a:ext cx="1688123" cy="2543175"/>
          </a:xfrm>
          <a:prstGeom prst="rect">
            <a:avLst/>
          </a:prstGeom>
          <a:blipFill>
            <a:blip r:embed="rId6"/>
            <a:stretch>
              <a:fillRect l="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Calibri" panose="020F0502020204030204" pitchFamily="34" charset="0"/>
              <a:sym typeface="Calibri" panose="020F050202020403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75458" y="1469915"/>
            <a:ext cx="5329109" cy="4542113"/>
            <a:chOff x="5893073" y="1469915"/>
            <a:chExt cx="5329109" cy="4542113"/>
          </a:xfrm>
        </p:grpSpPr>
        <p:sp>
          <p:nvSpPr>
            <p:cNvPr id="12" name="圆角矩形 11"/>
            <p:cNvSpPr/>
            <p:nvPr/>
          </p:nvSpPr>
          <p:spPr>
            <a:xfrm>
              <a:off x="6066720" y="1855225"/>
              <a:ext cx="1512917" cy="590672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altLang="zh-CN" sz="2000" dirty="0" smtClean="0">
                  <a:latin typeface="Calibri" panose="020F0502020204030204" pitchFamily="34" charset="0"/>
                  <a:sym typeface="Calibri" panose="020F0502020204030204" pitchFamily="34" charset="0"/>
                </a:rPr>
                <a:t>функции</a:t>
              </a:r>
              <a:endParaRPr lang="zh-CN" altLang="en-US" sz="2000" dirty="0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066721" y="3159916"/>
              <a:ext cx="4957526" cy="15314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1. Поддержка распознавания лица с помощью маски.</a:t>
              </a:r>
            </a:p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2. Пользовательский интерфейс может указывать, носить ли маску или нет.</a:t>
              </a:r>
            </a:p>
            <a:p>
              <a:pPr algn="just">
                <a:lnSpc>
                  <a:spcPct val="150000"/>
                </a:lnSpc>
              </a:pPr>
              <a:r>
                <a:rPr lang="ru-RU" altLang="zh-CN" sz="1600" dirty="0">
                  <a:solidFill>
                    <a:srgbClr val="333333"/>
                  </a:solidFill>
                  <a:latin typeface="Calibri" panose="020F0502020204030204" pitchFamily="34" charset="0"/>
                  <a:sym typeface="Calibri" panose="020F0502020204030204" pitchFamily="34" charset="0"/>
                </a:rPr>
                <a:t>3. Сигнализация для тех, кто не носит маску.</a:t>
              </a:r>
              <a:endParaRPr lang="en-US" altLang="zh-CN" sz="1600" b="0" i="0" dirty="0">
                <a:solidFill>
                  <a:srgbClr val="333333"/>
                </a:solidFill>
                <a:effectLst/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893073" y="1469915"/>
              <a:ext cx="5329109" cy="4542113"/>
            </a:xfrm>
            <a:prstGeom prst="roundRect">
              <a:avLst/>
            </a:prstGeom>
            <a:noFill/>
            <a:ln>
              <a:solidFill>
                <a:srgbClr val="2289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Calibri" panose="020F0502020204030204" pitchFamily="34" charset="0"/>
                <a:sym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702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40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yft5odz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>
          <a:solidFill>
            <a:srgbClr val="2289C2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2117</TotalTime>
  <Words>705</Words>
  <Application>Microsoft Office PowerPoint</Application>
  <PresentationFormat>Произвольный</PresentationFormat>
  <Paragraphs>152</Paragraphs>
  <Slides>14</Slides>
  <Notes>14</Notes>
  <HiddenSlides>0</HiddenSlides>
  <MMClips>2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Office 主题</vt:lpstr>
      <vt:lpstr>1_Office 主题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uniview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tanghaichao</dc:creator>
  <cp:lastModifiedBy>Пользователь Windows</cp:lastModifiedBy>
  <cp:revision>289</cp:revision>
  <dcterms:created xsi:type="dcterms:W3CDTF">2020-02-10T05:30:39Z</dcterms:created>
  <dcterms:modified xsi:type="dcterms:W3CDTF">2020-03-16T11:28:36Z</dcterms:modified>
</cp:coreProperties>
</file>